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3"/>
  </p:notesMasterIdLst>
  <p:handoutMasterIdLst>
    <p:handoutMasterId r:id="rId224"/>
  </p:handoutMasterIdLst>
  <p:sldIdLst>
    <p:sldId id="515" r:id="rId2"/>
    <p:sldId id="947" r:id="rId3"/>
    <p:sldId id="948" r:id="rId4"/>
    <p:sldId id="952" r:id="rId5"/>
    <p:sldId id="954" r:id="rId6"/>
    <p:sldId id="1226" r:id="rId7"/>
    <p:sldId id="970" r:id="rId8"/>
    <p:sldId id="1256" r:id="rId9"/>
    <p:sldId id="1259" r:id="rId10"/>
    <p:sldId id="1260" r:id="rId11"/>
    <p:sldId id="1270" r:id="rId12"/>
    <p:sldId id="1261" r:id="rId13"/>
    <p:sldId id="1263" r:id="rId14"/>
    <p:sldId id="1267" r:id="rId15"/>
    <p:sldId id="1264" r:id="rId16"/>
    <p:sldId id="1265" r:id="rId17"/>
    <p:sldId id="1269" r:id="rId18"/>
    <p:sldId id="657" r:id="rId19"/>
    <p:sldId id="1268" r:id="rId20"/>
    <p:sldId id="643" r:id="rId21"/>
    <p:sldId id="644" r:id="rId22"/>
    <p:sldId id="645" r:id="rId23"/>
    <p:sldId id="961" r:id="rId24"/>
    <p:sldId id="1126" r:id="rId25"/>
    <p:sldId id="319" r:id="rId26"/>
    <p:sldId id="1177" r:id="rId27"/>
    <p:sldId id="1129" r:id="rId28"/>
    <p:sldId id="1179" r:id="rId29"/>
    <p:sldId id="1180" r:id="rId30"/>
    <p:sldId id="1181" r:id="rId31"/>
    <p:sldId id="1182" r:id="rId32"/>
    <p:sldId id="1183" r:id="rId33"/>
    <p:sldId id="649" r:id="rId34"/>
    <p:sldId id="1271" r:id="rId35"/>
    <p:sldId id="1016" r:id="rId36"/>
    <p:sldId id="1184" r:id="rId37"/>
    <p:sldId id="971" r:id="rId38"/>
    <p:sldId id="1248" r:id="rId39"/>
    <p:sldId id="1272" r:id="rId40"/>
    <p:sldId id="1017" r:id="rId41"/>
    <p:sldId id="849" r:id="rId42"/>
    <p:sldId id="1189" r:id="rId43"/>
    <p:sldId id="850" r:id="rId44"/>
    <p:sldId id="852" r:id="rId45"/>
    <p:sldId id="853" r:id="rId46"/>
    <p:sldId id="851" r:id="rId47"/>
    <p:sldId id="1253" r:id="rId48"/>
    <p:sldId id="1006" r:id="rId49"/>
    <p:sldId id="1010" r:id="rId50"/>
    <p:sldId id="1011" r:id="rId51"/>
    <p:sldId id="1012" r:id="rId52"/>
    <p:sldId id="1013" r:id="rId53"/>
    <p:sldId id="1014" r:id="rId54"/>
    <p:sldId id="1015" r:id="rId55"/>
    <p:sldId id="1007" r:id="rId56"/>
    <p:sldId id="1008" r:id="rId57"/>
    <p:sldId id="1137" r:id="rId58"/>
    <p:sldId id="660" r:id="rId59"/>
    <p:sldId id="1019" r:id="rId60"/>
    <p:sldId id="1186" r:id="rId61"/>
    <p:sldId id="1138" r:id="rId62"/>
    <p:sldId id="972" r:id="rId63"/>
    <p:sldId id="1252" r:id="rId64"/>
    <p:sldId id="855" r:id="rId65"/>
    <p:sldId id="856" r:id="rId66"/>
    <p:sldId id="859" r:id="rId67"/>
    <p:sldId id="858" r:id="rId68"/>
    <p:sldId id="1020" r:id="rId69"/>
    <p:sldId id="1254" r:id="rId70"/>
    <p:sldId id="1005" r:id="rId71"/>
    <p:sldId id="1190" r:id="rId72"/>
    <p:sldId id="1187" r:id="rId73"/>
    <p:sldId id="998" r:id="rId74"/>
    <p:sldId id="1245" r:id="rId75"/>
    <p:sldId id="999" r:id="rId76"/>
    <p:sldId id="1246" r:id="rId77"/>
    <p:sldId id="1140" r:id="rId78"/>
    <p:sldId id="1001" r:id="rId79"/>
    <p:sldId id="996" r:id="rId80"/>
    <p:sldId id="673" r:id="rId81"/>
    <p:sldId id="861" r:id="rId82"/>
    <p:sldId id="860" r:id="rId83"/>
    <p:sldId id="1141" r:id="rId84"/>
    <p:sldId id="1227" r:id="rId85"/>
    <p:sldId id="1022" r:id="rId86"/>
    <p:sldId id="1188" r:id="rId87"/>
    <p:sldId id="1004" r:id="rId88"/>
    <p:sldId id="1146" r:id="rId89"/>
    <p:sldId id="1147" r:id="rId90"/>
    <p:sldId id="1247" r:id="rId91"/>
    <p:sldId id="680" r:id="rId92"/>
    <p:sldId id="734" r:id="rId93"/>
    <p:sldId id="1142" r:id="rId94"/>
    <p:sldId id="257" r:id="rId95"/>
    <p:sldId id="270" r:id="rId96"/>
    <p:sldId id="262" r:id="rId97"/>
    <p:sldId id="260" r:id="rId98"/>
    <p:sldId id="266" r:id="rId99"/>
    <p:sldId id="267" r:id="rId100"/>
    <p:sldId id="261" r:id="rId101"/>
    <p:sldId id="271" r:id="rId102"/>
    <p:sldId id="264" r:id="rId103"/>
    <p:sldId id="268" r:id="rId104"/>
    <p:sldId id="1169" r:id="rId105"/>
    <p:sldId id="1192" r:id="rId106"/>
    <p:sldId id="700" r:id="rId107"/>
    <p:sldId id="701" r:id="rId108"/>
    <p:sldId id="702" r:id="rId109"/>
    <p:sldId id="703" r:id="rId110"/>
    <p:sldId id="704" r:id="rId111"/>
    <p:sldId id="705" r:id="rId112"/>
    <p:sldId id="706" r:id="rId113"/>
    <p:sldId id="1236" r:id="rId114"/>
    <p:sldId id="1237" r:id="rId115"/>
    <p:sldId id="763" r:id="rId116"/>
    <p:sldId id="1232" r:id="rId117"/>
    <p:sldId id="373" r:id="rId118"/>
    <p:sldId id="1027" r:id="rId119"/>
    <p:sldId id="809" r:id="rId120"/>
    <p:sldId id="811" r:id="rId121"/>
    <p:sldId id="810" r:id="rId122"/>
    <p:sldId id="1157" r:id="rId123"/>
    <p:sldId id="1028" r:id="rId124"/>
    <p:sldId id="1193" r:id="rId125"/>
    <p:sldId id="1194" r:id="rId126"/>
    <p:sldId id="1045" r:id="rId127"/>
    <p:sldId id="1029" r:id="rId128"/>
    <p:sldId id="1155" r:id="rId129"/>
    <p:sldId id="1080" r:id="rId130"/>
    <p:sldId id="1101" r:id="rId131"/>
    <p:sldId id="864" r:id="rId132"/>
    <p:sldId id="1143" r:id="rId133"/>
    <p:sldId id="1156" r:id="rId134"/>
    <p:sldId id="814" r:id="rId135"/>
    <p:sldId id="1238" r:id="rId136"/>
    <p:sldId id="1063" r:id="rId137"/>
    <p:sldId id="820" r:id="rId138"/>
    <p:sldId id="1048" r:id="rId139"/>
    <p:sldId id="1148" r:id="rId140"/>
    <p:sldId id="1149" r:id="rId141"/>
    <p:sldId id="1150" r:id="rId142"/>
    <p:sldId id="1151" r:id="rId143"/>
    <p:sldId id="1153" r:id="rId144"/>
    <p:sldId id="1154" r:id="rId145"/>
    <p:sldId id="990" r:id="rId146"/>
    <p:sldId id="831" r:id="rId147"/>
    <p:sldId id="1231" r:id="rId148"/>
    <p:sldId id="881" r:id="rId149"/>
    <p:sldId id="812" r:id="rId150"/>
    <p:sldId id="1105" r:id="rId151"/>
    <p:sldId id="882" r:id="rId152"/>
    <p:sldId id="1111" r:id="rId153"/>
    <p:sldId id="897" r:id="rId154"/>
    <p:sldId id="1160" r:id="rId155"/>
    <p:sldId id="1159" r:id="rId156"/>
    <p:sldId id="1104" r:id="rId157"/>
    <p:sldId id="1255" r:id="rId158"/>
    <p:sldId id="886" r:id="rId159"/>
    <p:sldId id="600" r:id="rId160"/>
    <p:sldId id="601" r:id="rId161"/>
    <p:sldId id="602" r:id="rId162"/>
    <p:sldId id="603" r:id="rId163"/>
    <p:sldId id="607" r:id="rId164"/>
    <p:sldId id="610" r:id="rId165"/>
    <p:sldId id="614" r:id="rId166"/>
    <p:sldId id="616" r:id="rId167"/>
    <p:sldId id="617" r:id="rId168"/>
    <p:sldId id="770" r:id="rId169"/>
    <p:sldId id="1166" r:id="rId170"/>
    <p:sldId id="1162" r:id="rId171"/>
    <p:sldId id="1249" r:id="rId172"/>
    <p:sldId id="1250" r:id="rId173"/>
    <p:sldId id="1170" r:id="rId174"/>
    <p:sldId id="1171" r:id="rId175"/>
    <p:sldId id="1173" r:id="rId176"/>
    <p:sldId id="1174" r:id="rId177"/>
    <p:sldId id="1175" r:id="rId178"/>
    <p:sldId id="1163" r:id="rId179"/>
    <p:sldId id="1251" r:id="rId180"/>
    <p:sldId id="1164" r:id="rId181"/>
    <p:sldId id="1165" r:id="rId182"/>
    <p:sldId id="898" r:id="rId183"/>
    <p:sldId id="1161" r:id="rId184"/>
    <p:sldId id="1086" r:id="rId185"/>
    <p:sldId id="902" r:id="rId186"/>
    <p:sldId id="1107" r:id="rId187"/>
    <p:sldId id="1089" r:id="rId188"/>
    <p:sldId id="1106" r:id="rId189"/>
    <p:sldId id="1102" r:id="rId190"/>
    <p:sldId id="906" r:id="rId191"/>
    <p:sldId id="903" r:id="rId192"/>
    <p:sldId id="1224" r:id="rId193"/>
    <p:sldId id="452" r:id="rId194"/>
    <p:sldId id="1200" r:id="rId195"/>
    <p:sldId id="1201" r:id="rId196"/>
    <p:sldId id="1239" r:id="rId197"/>
    <p:sldId id="1112" r:id="rId198"/>
    <p:sldId id="1115" r:id="rId199"/>
    <p:sldId id="1234" r:id="rId200"/>
    <p:sldId id="1233" r:id="rId201"/>
    <p:sldId id="1241" r:id="rId202"/>
    <p:sldId id="1228" r:id="rId203"/>
    <p:sldId id="1229" r:id="rId204"/>
    <p:sldId id="1195" r:id="rId205"/>
    <p:sldId id="451" r:id="rId206"/>
    <p:sldId id="1243" r:id="rId207"/>
    <p:sldId id="1210" r:id="rId208"/>
    <p:sldId id="1211" r:id="rId209"/>
    <p:sldId id="1212" r:id="rId210"/>
    <p:sldId id="1213" r:id="rId211"/>
    <p:sldId id="1214" r:id="rId212"/>
    <p:sldId id="1215" r:id="rId213"/>
    <p:sldId id="1216" r:id="rId214"/>
    <p:sldId id="1217" r:id="rId215"/>
    <p:sldId id="1218" r:id="rId216"/>
    <p:sldId id="1219" r:id="rId217"/>
    <p:sldId id="1220" r:id="rId218"/>
    <p:sldId id="1221" r:id="rId219"/>
    <p:sldId id="1230" r:id="rId220"/>
    <p:sldId id="1222" r:id="rId221"/>
    <p:sldId id="1244" r:id="rId222"/>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016" autoAdjust="0"/>
  </p:normalViewPr>
  <p:slideViewPr>
    <p:cSldViewPr>
      <p:cViewPr varScale="1">
        <p:scale>
          <a:sx n="65" d="100"/>
          <a:sy n="65" d="100"/>
        </p:scale>
        <p:origin x="666" y="60"/>
      </p:cViewPr>
      <p:guideLst>
        <p:guide orient="horz" pos="2160"/>
        <p:guide pos="2880"/>
      </p:guideLst>
    </p:cSldViewPr>
  </p:slideViewPr>
  <p:outlineViewPr>
    <p:cViewPr>
      <p:scale>
        <a:sx n="33" d="100"/>
        <a:sy n="33" d="100"/>
      </p:scale>
      <p:origin x="0" y="-6696"/>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_rels/viewProps.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66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Empty operating weight in </a:t>
            </a:r>
            <a:r>
              <a:rPr lang="en-US" dirty="0" err="1"/>
              <a:t>megagrams</a:t>
            </a:r>
            <a:r>
              <a:rPr lang="en-US" dirty="0"/>
              <a:t>. range</a:t>
            </a:r>
            <a:r>
              <a:rPr lang="en-US" baseline="0" dirty="0"/>
              <a:t> in </a:t>
            </a:r>
            <a:r>
              <a:rPr lang="en-US" baseline="0" dirty="0" err="1"/>
              <a:t>megameters</a:t>
            </a:r>
            <a:r>
              <a:rPr lang="en-US" baseline="0" dirty="0"/>
              <a:t>, speed in </a:t>
            </a:r>
            <a:r>
              <a:rPr lang="en-US" baseline="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dirty="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dirty="0">
              <a:latin typeface="Times New Roman" charset="0"/>
            </a:endParaRPr>
          </a:p>
          <a:p>
            <a:r>
              <a:rPr lang="en-US" dirty="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dirty="0">
              <a:latin typeface="Times New Roman" charset="0"/>
            </a:endParaRPr>
          </a:p>
          <a:p>
            <a:r>
              <a:rPr lang="en-US" dirty="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128"/>
                <a:cs typeface="ＭＳ Ｐゴシック" charset="-128"/>
              </a:rPr>
              <a:t>that </a:t>
            </a:r>
            <a:r>
              <a:rPr lang="en-US" sz="1200" kern="1200" dirty="0" err="1">
                <a:solidFill>
                  <a:schemeClr val="tx1"/>
                </a:solidFill>
                <a:effectLst/>
                <a:latin typeface="Times New Roman" pitchFamily="18" charset="0"/>
                <a:ea typeface="ＭＳ Ｐゴシック" charset="-128"/>
                <a:cs typeface="ＭＳ Ｐゴシック" charset="-128"/>
              </a:rPr>
              <a:t>xtUML</a:t>
            </a:r>
            <a:r>
              <a:rPr lang="en-US" sz="1200" kern="1200" dirty="0">
                <a:solidFill>
                  <a:schemeClr val="tx1"/>
                </a:solidFill>
                <a:effectLst/>
                <a:latin typeface="Times New Roman" pitchFamily="18" charset="0"/>
                <a:ea typeface="ＭＳ Ｐゴシック" charset="-128"/>
                <a:cs typeface="ＭＳ Ｐゴシック" charset="-128"/>
              </a:rPr>
              <a:t> does </a:t>
            </a:r>
            <a:r>
              <a:rPr lang="en-US" sz="1200" i="1" kern="1200" dirty="0">
                <a:solidFill>
                  <a:schemeClr val="tx1"/>
                </a:solidFill>
                <a:effectLst/>
                <a:latin typeface="Times New Roman" pitchFamily="18" charset="0"/>
                <a:ea typeface="ＭＳ Ｐゴシック" charset="-128"/>
                <a:cs typeface="ＭＳ Ｐゴシック" charset="-128"/>
              </a:rPr>
              <a:t>not</a:t>
            </a:r>
            <a:r>
              <a:rPr lang="en-US" sz="1200" kern="1200" dirty="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Taken from http://www.maperformance.com/blitz-fatt-advance-boost-sensor-set-for-touch-brain-fatt-advance-plus-blz_19240.html</a:t>
            </a:r>
          </a:p>
          <a:p>
            <a:endParaRPr lang="en-US" dirty="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ＭＳ Ｐゴシック" charset="-128"/>
                <a:cs typeface="ＭＳ Ｐゴシック" charset="-128"/>
              </a:rPr>
              <a:t>“Blitz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a:solidFill>
                  <a:schemeClr val="tx1"/>
                </a:solidFill>
                <a:latin typeface="Times New Roman" pitchFamily="18" charset="0"/>
                <a:ea typeface="ＭＳ Ｐゴシック" charset="-128"/>
                <a:cs typeface="ＭＳ Ｐゴシック" charset="-128"/>
              </a:rPr>
              <a:t>Fatt</a:t>
            </a:r>
            <a:r>
              <a:rPr lang="en-US" sz="1200" b="1" kern="1200" dirty="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124</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http://sarisl.wordpress.com/2013/07/28/egocentrism-is-not-the-same-as-narcissism/</a:t>
            </a:r>
          </a:p>
        </p:txBody>
      </p:sp>
    </p:spTree>
    <p:extLst>
      <p:ext uri="{BB962C8B-B14F-4D97-AF65-F5344CB8AC3E}">
        <p14:creationId xmlns:p14="http://schemas.microsoft.com/office/powerpoint/2010/main" val="179220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9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http://blog.softlayer.com/2013/virtual-magic-the-cloud</a:t>
            </a:r>
          </a:p>
        </p:txBody>
      </p:sp>
    </p:spTree>
    <p:extLst>
      <p:ext uri="{BB962C8B-B14F-4D97-AF65-F5344CB8AC3E}">
        <p14:creationId xmlns:p14="http://schemas.microsoft.com/office/powerpoint/2010/main" val="498585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153</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182</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184</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627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185</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186</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188</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190</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191</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is in the pub except Hugo,</a:t>
            </a:r>
            <a:r>
              <a:rPr lang="en-US" baseline="0" dirty="0"/>
              <a:t> and everyone is drinking except </a:t>
            </a:r>
            <a:r>
              <a:rPr lang="en-US" baseline="0" dirty="0" err="1"/>
              <a:t>Zoltan</a:t>
            </a:r>
            <a:r>
              <a:rPr lang="en-US" baseline="0" dirty="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197</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www.q-lab.com</a:t>
            </a:r>
            <a:r>
              <a:rPr lang="en-US" dirty="0"/>
              <a:t>/resources/standards/</a:t>
            </a:r>
          </a:p>
        </p:txBody>
      </p:sp>
    </p:spTree>
    <p:extLst>
      <p:ext uri="{BB962C8B-B14F-4D97-AF65-F5344CB8AC3E}">
        <p14:creationId xmlns:p14="http://schemas.microsoft.com/office/powerpoint/2010/main" val="3732944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207</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9403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a:latin typeface="Times New Roman" charset="0"/>
              </a:rPr>
              <a:t>http://</a:t>
            </a:r>
            <a:r>
              <a:rPr lang="en-US" dirty="0" err="1">
                <a:latin typeface="Times New Roman" charset="0"/>
              </a:rPr>
              <a:t>www.learnersdictionary.com</a:t>
            </a:r>
            <a:r>
              <a:rPr lang="en-US" dirty="0">
                <a:latin typeface="Times New Roman" charset="0"/>
              </a:rPr>
              <a:t>/definition/hurdle</a:t>
            </a:r>
          </a:p>
          <a:p>
            <a:endParaRPr lang="en-US" dirty="0">
              <a:latin typeface="Times New Roman" charset="0"/>
            </a:endParaRPr>
          </a:p>
          <a:p>
            <a:r>
              <a:rPr lang="en-US" dirty="0">
                <a:latin typeface="Times New Roman" charset="0"/>
              </a:rPr>
              <a:t>http://</a:t>
            </a:r>
            <a:r>
              <a:rPr lang="en-US" dirty="0" err="1">
                <a:latin typeface="Times New Roman" charset="0"/>
              </a:rPr>
              <a:t>www.officialpsds.com</a:t>
            </a:r>
            <a:r>
              <a:rPr lang="en-US" dirty="0">
                <a:latin typeface="Times New Roman" charset="0"/>
              </a:rPr>
              <a:t>/Blank-Notebook-Paper-PSD70135.html</a:t>
            </a: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6658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218</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dirty="0">
                <a:latin typeface="Times New Roman" charset="0"/>
              </a:rPr>
              <a:t>The Intangible category includes conceptual classes; things which represnt entities that are in the real world, but which cannot be touched, e.g. ”Account’.</a:t>
            </a:r>
          </a:p>
          <a:p>
            <a:endParaRPr lang="en-US" dirty="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83132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a:t>Click to edit Master title style</a:t>
            </a:r>
          </a:p>
        </p:txBody>
      </p:sp>
      <p:sp>
        <p:nvSpPr>
          <p:cNvPr id="3" name="Text Placeholder 2"/>
          <p:cNvSpPr>
            <a:spLocks noGrp="1"/>
          </p:cNvSpPr>
          <p:nvPr>
            <p:ph type="body" sz="half" idx="1"/>
          </p:nvPr>
        </p:nvSpPr>
        <p:spPr>
          <a:xfrm>
            <a:off x="5334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396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B0C3-616E-4FF2-ADEE-EF2FDB5E57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2A45A1-7A20-485E-BF1D-AC68F30242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63D4C3-64AB-4874-B384-8505395D9C95}"/>
              </a:ext>
            </a:extLst>
          </p:cNvPr>
          <p:cNvSpPr>
            <a:spLocks noGrp="1"/>
          </p:cNvSpPr>
          <p:nvPr>
            <p:ph type="dt" sz="half" idx="10"/>
          </p:nvPr>
        </p:nvSpPr>
        <p:spPr/>
        <p:txBody>
          <a:bodyPr/>
          <a:lstStyle/>
          <a:p>
            <a:fld id="{B2BDE01F-BF4B-46B3-8F8C-DDD1C6B6E299}" type="datetimeFigureOut">
              <a:rPr lang="en-US" smtClean="0"/>
              <a:t>11/13/2020</a:t>
            </a:fld>
            <a:endParaRPr lang="en-US"/>
          </a:p>
        </p:txBody>
      </p:sp>
      <p:sp>
        <p:nvSpPr>
          <p:cNvPr id="5" name="Footer Placeholder 4">
            <a:extLst>
              <a:ext uri="{FF2B5EF4-FFF2-40B4-BE49-F238E27FC236}">
                <a16:creationId xmlns:a16="http://schemas.microsoft.com/office/drawing/2014/main" id="{7ECF1D71-CBE9-41D8-921C-E90264D39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7F1BB-B6B1-4BDA-9AE1-B141FFBCED05}"/>
              </a:ext>
            </a:extLst>
          </p:cNvPr>
          <p:cNvSpPr>
            <a:spLocks noGrp="1"/>
          </p:cNvSpPr>
          <p:nvPr>
            <p:ph type="sldNum" sz="quarter" idx="12"/>
          </p:nvPr>
        </p:nvSpPr>
        <p:spPr/>
        <p:txBody>
          <a:bodyPr/>
          <a:lstStyle/>
          <a:p>
            <a:fld id="{62CA8EFE-F7B8-4018-A43E-923D8FE05641}" type="slidenum">
              <a:rPr lang="en-US" smtClean="0"/>
              <a:t>‹#›</a:t>
            </a:fld>
            <a:endParaRPr lang="en-US"/>
          </a:p>
        </p:txBody>
      </p:sp>
    </p:spTree>
    <p:extLst>
      <p:ext uri="{BB962C8B-B14F-4D97-AF65-F5344CB8AC3E}">
        <p14:creationId xmlns:p14="http://schemas.microsoft.com/office/powerpoint/2010/main" val="4124725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 id="2147483989" r:id="rId5"/>
  </p:sldLayoutIdLst>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gif"/></Relationships>
</file>

<file path=ppt/slides/_rels/slide19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5.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a:solidFill>
                  <a:schemeClr val="tx2"/>
                </a:solidFill>
              </a:rPr>
              <a:t>Basic </a:t>
            </a:r>
            <a:r>
              <a:rPr lang="en-US" sz="9600" dirty="0" err="1">
                <a:solidFill>
                  <a:schemeClr val="tx2"/>
                </a:solidFill>
              </a:rPr>
              <a:t>xtUML</a:t>
            </a:r>
            <a:r>
              <a:rPr lang="en-US" sz="9600" dirty="0">
                <a:solidFill>
                  <a:schemeClr val="tx2"/>
                </a:solidFill>
              </a:rPr>
              <a:t>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15" name="Group 14">
            <a:extLst>
              <a:ext uri="{FF2B5EF4-FFF2-40B4-BE49-F238E27FC236}">
                <a16:creationId xmlns:a16="http://schemas.microsoft.com/office/drawing/2014/main" id="{D12C995D-CBA1-4B74-9F2D-E244AA898F11}"/>
              </a:ext>
            </a:extLst>
          </p:cNvPr>
          <p:cNvGrpSpPr/>
          <p:nvPr/>
        </p:nvGrpSpPr>
        <p:grpSpPr>
          <a:xfrm>
            <a:off x="152400" y="1066800"/>
            <a:ext cx="2514600" cy="3505200"/>
            <a:chOff x="533400" y="1219200"/>
            <a:chExt cx="3424208" cy="4618703"/>
          </a:xfrm>
        </p:grpSpPr>
        <p:pic>
          <p:nvPicPr>
            <p:cNvPr id="11" name="Picture 10" descr="A close up of a logo&#10;&#10;Description automatically generated">
              <a:extLst>
                <a:ext uri="{FF2B5EF4-FFF2-40B4-BE49-F238E27FC236}">
                  <a16:creationId xmlns:a16="http://schemas.microsoft.com/office/drawing/2014/main" id="{FB1CA779-180B-4707-B324-CCC412AA7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8" name="Speech Bubble: Rectangle with Corners Rounded 7">
              <a:extLst>
                <a:ext uri="{FF2B5EF4-FFF2-40B4-BE49-F238E27FC236}">
                  <a16:creationId xmlns:a16="http://schemas.microsoft.com/office/drawing/2014/main" id="{B93D45E5-8F74-41B5-AD94-F89816DEB0B9}"/>
                </a:ext>
              </a:extLst>
            </p:cNvPr>
            <p:cNvSpPr/>
            <p:nvPr/>
          </p:nvSpPr>
          <p:spPr bwMode="auto">
            <a:xfrm>
              <a:off x="533400" y="1219200"/>
              <a:ext cx="2801625" cy="1541726"/>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Wait, what?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t>Functional specification?</a:t>
              </a:r>
            </a:p>
          </p:txBody>
        </p:sp>
      </p:grpSp>
      <p:grpSp>
        <p:nvGrpSpPr>
          <p:cNvPr id="16" name="Group 15">
            <a:extLst>
              <a:ext uri="{FF2B5EF4-FFF2-40B4-BE49-F238E27FC236}">
                <a16:creationId xmlns:a16="http://schemas.microsoft.com/office/drawing/2014/main" id="{33B167F7-F935-44E8-A42B-FA2585D88878}"/>
              </a:ext>
            </a:extLst>
          </p:cNvPr>
          <p:cNvGrpSpPr/>
          <p:nvPr/>
        </p:nvGrpSpPr>
        <p:grpSpPr>
          <a:xfrm>
            <a:off x="2057400" y="1347018"/>
            <a:ext cx="2834150" cy="3859161"/>
            <a:chOff x="3261852" y="1017639"/>
            <a:chExt cx="3977150" cy="4822722"/>
          </a:xfrm>
        </p:grpSpPr>
        <p:pic>
          <p:nvPicPr>
            <p:cNvPr id="14" name="Picture 13" descr="A picture containing text&#10;&#10;Description automatically generated">
              <a:extLst>
                <a:ext uri="{FF2B5EF4-FFF2-40B4-BE49-F238E27FC236}">
                  <a16:creationId xmlns:a16="http://schemas.microsoft.com/office/drawing/2014/main" id="{C95A14BE-7FD8-4C66-816B-0E126E65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852" y="2911028"/>
              <a:ext cx="2929333" cy="2929333"/>
            </a:xfrm>
            <a:prstGeom prst="rect">
              <a:avLst/>
            </a:prstGeom>
          </p:spPr>
        </p:pic>
        <p:sp>
          <p:nvSpPr>
            <p:cNvPr id="9" name="Speech Bubble: Rectangle with Corners Rounded 8">
              <a:extLst>
                <a:ext uri="{FF2B5EF4-FFF2-40B4-BE49-F238E27FC236}">
                  <a16:creationId xmlns:a16="http://schemas.microsoft.com/office/drawing/2014/main" id="{D26EC591-766F-487F-A711-D319FC21445D}"/>
                </a:ext>
              </a:extLst>
            </p:cNvPr>
            <p:cNvSpPr/>
            <p:nvPr/>
          </p:nvSpPr>
          <p:spPr bwMode="auto">
            <a:xfrm>
              <a:off x="4495802" y="1017639"/>
              <a:ext cx="2743200" cy="1371600"/>
            </a:xfrm>
            <a:prstGeom prst="wedgeRoundRectCallout">
              <a:avLst>
                <a:gd name="adj1" fmla="val -34663"/>
                <a:gd name="adj2" fmla="val 97252"/>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 thought we didn’t need one of those with this method!</a:t>
              </a:r>
              <a:endParaRPr lang="en-US" sz="1600" dirty="0"/>
            </a:p>
          </p:txBody>
        </p:sp>
      </p:grpSp>
      <p:sp>
        <p:nvSpPr>
          <p:cNvPr id="17" name="TextBox 16">
            <a:extLst>
              <a:ext uri="{FF2B5EF4-FFF2-40B4-BE49-F238E27FC236}">
                <a16:creationId xmlns:a16="http://schemas.microsoft.com/office/drawing/2014/main" id="{D67B33F2-F3EC-4F0C-8DE3-AAB267CFFA87}"/>
              </a:ext>
            </a:extLst>
          </p:cNvPr>
          <p:cNvSpPr txBox="1"/>
          <p:nvPr/>
        </p:nvSpPr>
        <p:spPr>
          <a:xfrm>
            <a:off x="4573621" y="2579431"/>
            <a:ext cx="3886200" cy="1200329"/>
          </a:xfrm>
          <a:prstGeom prst="rect">
            <a:avLst/>
          </a:prstGeom>
          <a:noFill/>
        </p:spPr>
        <p:txBody>
          <a:bodyPr wrap="square" rtlCol="0">
            <a:spAutoFit/>
          </a:bodyPr>
          <a:lstStyle/>
          <a:p>
            <a:r>
              <a:rPr lang="en-US" dirty="0"/>
              <a:t>Modeling without a Specification</a:t>
            </a:r>
          </a:p>
          <a:p>
            <a:pPr marL="285750" indent="-285750">
              <a:buFont typeface="Arial" panose="020B0604020202020204" pitchFamily="34" charset="0"/>
              <a:buChar char="•"/>
            </a:pPr>
            <a:r>
              <a:rPr lang="en-US" dirty="0"/>
              <a:t>Unbounded problem space</a:t>
            </a:r>
          </a:p>
          <a:p>
            <a:pPr marL="285750" indent="-285750">
              <a:buFont typeface="Arial" panose="020B0604020202020204" pitchFamily="34" charset="0"/>
              <a:buChar char="•"/>
            </a:pPr>
            <a:r>
              <a:rPr lang="en-US" dirty="0"/>
              <a:t>Model a little bit of </a:t>
            </a:r>
            <a:r>
              <a:rPr lang="en-US" i="1" dirty="0"/>
              <a:t>everything</a:t>
            </a:r>
          </a:p>
          <a:p>
            <a:pPr marL="285750" indent="-285750">
              <a:buFont typeface="Arial" panose="020B0604020202020204" pitchFamily="34" charset="0"/>
              <a:buChar char="•"/>
            </a:pPr>
            <a:r>
              <a:rPr lang="en-US" dirty="0"/>
              <a:t>Model </a:t>
            </a:r>
            <a:r>
              <a:rPr lang="en-US" i="1" dirty="0"/>
              <a:t>nothing</a:t>
            </a:r>
            <a:r>
              <a:rPr lang="en-US" dirty="0"/>
              <a:t> completely</a:t>
            </a:r>
          </a:p>
        </p:txBody>
      </p:sp>
      <p:sp>
        <p:nvSpPr>
          <p:cNvPr id="18" name="TextBox 17">
            <a:extLst>
              <a:ext uri="{FF2B5EF4-FFF2-40B4-BE49-F238E27FC236}">
                <a16:creationId xmlns:a16="http://schemas.microsoft.com/office/drawing/2014/main" id="{FBA3BCC8-55E2-4479-A828-0ACC895F487E}"/>
              </a:ext>
            </a:extLst>
          </p:cNvPr>
          <p:cNvSpPr txBox="1"/>
          <p:nvPr/>
        </p:nvSpPr>
        <p:spPr>
          <a:xfrm>
            <a:off x="4038600" y="4709774"/>
            <a:ext cx="4465733" cy="923330"/>
          </a:xfrm>
          <a:prstGeom prst="rect">
            <a:avLst/>
          </a:prstGeom>
          <a:noFill/>
        </p:spPr>
        <p:txBody>
          <a:bodyPr wrap="square" rtlCol="0">
            <a:spAutoFit/>
          </a:bodyPr>
          <a:lstStyle/>
          <a:p>
            <a:r>
              <a:rPr lang="en-US" dirty="0"/>
              <a:t>An </a:t>
            </a:r>
            <a:r>
              <a:rPr lang="en-US" dirty="0" err="1"/>
              <a:t>xtUML</a:t>
            </a:r>
            <a:r>
              <a:rPr lang="en-US" dirty="0"/>
              <a:t> model is a solution…</a:t>
            </a:r>
          </a:p>
          <a:p>
            <a:r>
              <a:rPr lang="en-US" dirty="0"/>
              <a:t>…that satisfies a set of requirements.</a:t>
            </a:r>
          </a:p>
          <a:p>
            <a:pPr marL="285750" indent="-285750">
              <a:buFont typeface="Arial" panose="020B0604020202020204" pitchFamily="34" charset="0"/>
              <a:buChar char="•"/>
            </a:pPr>
            <a:r>
              <a:rPr lang="en-US" dirty="0"/>
              <a:t>It is </a:t>
            </a:r>
            <a:r>
              <a:rPr lang="en-US" i="1" dirty="0"/>
              <a:t>not</a:t>
            </a:r>
            <a:r>
              <a:rPr lang="en-US" dirty="0"/>
              <a:t> a requirements specification</a:t>
            </a:r>
          </a:p>
        </p:txBody>
      </p:sp>
    </p:spTree>
    <p:extLst>
      <p:ext uri="{BB962C8B-B14F-4D97-AF65-F5344CB8AC3E}">
        <p14:creationId xmlns:p14="http://schemas.microsoft.com/office/powerpoint/2010/main" val="2475775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BEC7B0-EED1-4E0B-B1CF-3B19116594A5}"/>
              </a:ext>
            </a:extLst>
          </p:cNvPr>
          <p:cNvPicPr>
            <a:picLocks noChangeAspect="1"/>
          </p:cNvPicPr>
          <p:nvPr/>
        </p:nvPicPr>
        <p:blipFill>
          <a:blip r:embed="rId2"/>
          <a:stretch>
            <a:fillRect/>
          </a:stretch>
        </p:blipFill>
        <p:spPr>
          <a:xfrm>
            <a:off x="439341" y="1632347"/>
            <a:ext cx="8265319" cy="3593306"/>
          </a:xfrm>
          <a:prstGeom prst="rect">
            <a:avLst/>
          </a:prstGeom>
        </p:spPr>
      </p:pic>
      <p:sp>
        <p:nvSpPr>
          <p:cNvPr id="13" name="TextBox 12">
            <a:extLst>
              <a:ext uri="{FF2B5EF4-FFF2-40B4-BE49-F238E27FC236}">
                <a16:creationId xmlns:a16="http://schemas.microsoft.com/office/drawing/2014/main" id="{5DDFB91D-CC99-4A8A-B836-45E50ABDA7AD}"/>
              </a:ext>
            </a:extLst>
          </p:cNvPr>
          <p:cNvSpPr txBox="1"/>
          <p:nvPr/>
        </p:nvSpPr>
        <p:spPr>
          <a:xfrm>
            <a:off x="990600" y="5574268"/>
            <a:ext cx="7162800" cy="369332"/>
          </a:xfrm>
          <a:prstGeom prst="rect">
            <a:avLst/>
          </a:prstGeom>
          <a:noFill/>
        </p:spPr>
        <p:txBody>
          <a:bodyPr wrap="square" rtlCol="0">
            <a:spAutoFit/>
          </a:bodyPr>
          <a:lstStyle/>
          <a:p>
            <a:r>
              <a:rPr lang="en-US" dirty="0"/>
              <a:t>This simple class model represents many different configurations</a:t>
            </a:r>
          </a:p>
        </p:txBody>
      </p:sp>
      <p:sp>
        <p:nvSpPr>
          <p:cNvPr id="2" name="Title 1">
            <a:extLst>
              <a:ext uri="{FF2B5EF4-FFF2-40B4-BE49-F238E27FC236}">
                <a16:creationId xmlns:a16="http://schemas.microsoft.com/office/drawing/2014/main" id="{B48FDBFB-6ACC-4713-A98C-230DABA52FED}"/>
              </a:ext>
            </a:extLst>
          </p:cNvPr>
          <p:cNvSpPr>
            <a:spLocks noGrp="1"/>
          </p:cNvSpPr>
          <p:nvPr>
            <p:ph type="title"/>
          </p:nvPr>
        </p:nvSpPr>
        <p:spPr/>
        <p:txBody>
          <a:bodyPr/>
          <a:lstStyle/>
          <a:p>
            <a:r>
              <a:rPr lang="en-US" dirty="0"/>
              <a:t>Class Model for Tanks and Valves</a:t>
            </a:r>
          </a:p>
        </p:txBody>
      </p:sp>
    </p:spTree>
    <p:extLst>
      <p:ext uri="{BB962C8B-B14F-4D97-AF65-F5344CB8AC3E}">
        <p14:creationId xmlns:p14="http://schemas.microsoft.com/office/powerpoint/2010/main" val="4167752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A3DF-5106-4039-92A4-29F0FD7B5A23}"/>
              </a:ext>
            </a:extLst>
          </p:cNvPr>
          <p:cNvSpPr>
            <a:spLocks noGrp="1"/>
          </p:cNvSpPr>
          <p:nvPr>
            <p:ph type="title"/>
          </p:nvPr>
        </p:nvSpPr>
        <p:spPr/>
        <p:txBody>
          <a:bodyPr/>
          <a:lstStyle/>
          <a:p>
            <a:r>
              <a:rPr lang="en-US" dirty="0"/>
              <a:t>Connect Two Tanks…</a:t>
            </a:r>
          </a:p>
        </p:txBody>
      </p:sp>
      <p:grpSp>
        <p:nvGrpSpPr>
          <p:cNvPr id="9" name="Group 8">
            <a:extLst>
              <a:ext uri="{FF2B5EF4-FFF2-40B4-BE49-F238E27FC236}">
                <a16:creationId xmlns:a16="http://schemas.microsoft.com/office/drawing/2014/main" id="{982FF93E-AB33-47DB-99CB-8F42263B9CC3}"/>
              </a:ext>
            </a:extLst>
          </p:cNvPr>
          <p:cNvGrpSpPr/>
          <p:nvPr/>
        </p:nvGrpSpPr>
        <p:grpSpPr>
          <a:xfrm>
            <a:off x="456987" y="4249013"/>
            <a:ext cx="3200400" cy="2028416"/>
            <a:chOff x="1807533" y="2058162"/>
            <a:chExt cx="7400262" cy="4295779"/>
          </a:xfrm>
        </p:grpSpPr>
        <p:sp>
          <p:nvSpPr>
            <p:cNvPr id="10" name="Flowchart: Magnetic Disk 9">
              <a:extLst>
                <a:ext uri="{FF2B5EF4-FFF2-40B4-BE49-F238E27FC236}">
                  <a16:creationId xmlns:a16="http://schemas.microsoft.com/office/drawing/2014/main" id="{B9B21215-9C27-47FE-86A4-62D442618387}"/>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4AA039E9-6F94-49CA-A203-CA721A8A3056}"/>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C3A489AB-E631-4622-8528-67922A042FCF}"/>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49B3695D-C20F-4633-8B97-20507243C124}"/>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13">
              <a:extLst>
                <a:ext uri="{FF2B5EF4-FFF2-40B4-BE49-F238E27FC236}">
                  <a16:creationId xmlns:a16="http://schemas.microsoft.com/office/drawing/2014/main" id="{F903A45A-0749-44AD-AA21-81653FEE643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73F3DCF3-89A7-4800-8360-753F81B6BF61}"/>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Summing Junction 15">
              <a:extLst>
                <a:ext uri="{FF2B5EF4-FFF2-40B4-BE49-F238E27FC236}">
                  <a16:creationId xmlns:a16="http://schemas.microsoft.com/office/drawing/2014/main" id="{75519DD5-E1BB-44DC-A2AD-CF9F302E0CAB}"/>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3CCC515F-9152-4AD6-8BBE-3F98A9135B0C}"/>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150691-AB35-4679-8917-96C6F74784E3}"/>
                </a:ext>
              </a:extLst>
            </p:cNvPr>
            <p:cNvCxnSpPr>
              <a:cxnSpLocks/>
              <a:stCxn id="16"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ECC91D-422D-412D-941E-FCB140E92FFE}"/>
                </a:ext>
              </a:extLst>
            </p:cNvPr>
            <p:cNvCxnSpPr>
              <a:cxnSpLocks/>
              <a:endCxn id="16"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552AE1-2484-477A-A339-3A36C74A4694}"/>
                </a:ext>
              </a:extLst>
            </p:cNvPr>
            <p:cNvCxnSpPr>
              <a:stCxn id="16"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C1785-D047-469A-A004-9E36F33E46CA}"/>
                </a:ext>
              </a:extLst>
            </p:cNvPr>
            <p:cNvCxnSpPr>
              <a:cxnSpLocks/>
              <a:stCxn id="10"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C18EC8-7F6D-48FA-AC5B-2E7155D5F7F8}"/>
                </a:ext>
              </a:extLst>
            </p:cNvPr>
            <p:cNvCxnSpPr>
              <a:cxnSpLocks/>
              <a:endCxn id="15"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6B19F8-0377-463B-A2C5-CCF738F276B9}"/>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058DCF-5900-41B5-BD3A-8F65AFB9C4FE}"/>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EAEE8C-4ED1-46E5-B432-29490071BD00}"/>
                </a:ext>
              </a:extLst>
            </p:cNvPr>
            <p:cNvCxnSpPr>
              <a:cxnSpLocks/>
              <a:endCxn id="17"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4408FD-D937-4D42-B610-ACD2DD13C38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FCB2D998-4DFD-46BC-ADA3-F2F6845A482F}"/>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92C6B68-2DD3-4925-9C6A-95F4C8B1618F}"/>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Summing Junction 28">
              <a:extLst>
                <a:ext uri="{FF2B5EF4-FFF2-40B4-BE49-F238E27FC236}">
                  <a16:creationId xmlns:a16="http://schemas.microsoft.com/office/drawing/2014/main" id="{9066E807-4E34-48C5-A49B-8CE15CB70A8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FD3641F-C6B9-466B-824D-95F95AC2C58A}"/>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FB9580-6355-422E-91F8-389AD579BFED}"/>
                </a:ext>
              </a:extLst>
            </p:cNvPr>
            <p:cNvCxnSpPr>
              <a:cxnSpLocks/>
              <a:endCxn id="47"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196D6-8B95-444A-A12F-1B1C855C081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269D58-101A-4437-8B23-7C479477A0C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F0209B-055C-44A9-83C8-BD057870042D}"/>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D56B77-EC2E-496D-9A89-DDB3EC14A142}"/>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7814A2-889F-418E-96E5-E81A083BA943}"/>
                </a:ext>
              </a:extLst>
            </p:cNvPr>
            <p:cNvCxnSpPr>
              <a:cxnSpLocks/>
              <a:endCxn id="37"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lowchart: Summing Junction 36">
              <a:extLst>
                <a:ext uri="{FF2B5EF4-FFF2-40B4-BE49-F238E27FC236}">
                  <a16:creationId xmlns:a16="http://schemas.microsoft.com/office/drawing/2014/main" id="{20E3D237-0FF2-4170-BD00-37F8AF77A91F}"/>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ACB515C-15FE-4651-9F74-46E038FC03BA}"/>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FF9127-EF2F-4DC5-8A5C-E81AFBAF410F}"/>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289B5CF8-B9B3-40AB-8AAF-93CFE01F978F}"/>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A19B4061-27C7-49DD-BC44-7D500920D95F}"/>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17B1B88-248D-4A9D-8A10-268D15FC8D9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04B63DB-8A20-49D9-8F5F-988352BAB82D}"/>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A2F7E3-ED69-42A0-A1D6-D894C28FA296}"/>
                </a:ext>
              </a:extLst>
            </p:cNvPr>
            <p:cNvCxnSpPr>
              <a:cxnSpLocks/>
              <a:stCxn id="15"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79468C9D-1F5F-46B5-83B0-73ACC3E1B95C}"/>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4111BF-4463-4062-9049-2AEDA23A53F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umming Junction 46">
              <a:extLst>
                <a:ext uri="{FF2B5EF4-FFF2-40B4-BE49-F238E27FC236}">
                  <a16:creationId xmlns:a16="http://schemas.microsoft.com/office/drawing/2014/main" id="{BABC28D0-5442-42E8-B5CF-46779AAC9149}"/>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64508B3C-0B21-4A6B-86D1-26122798BB0C}"/>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Summing Junction 48">
              <a:extLst>
                <a:ext uri="{FF2B5EF4-FFF2-40B4-BE49-F238E27FC236}">
                  <a16:creationId xmlns:a16="http://schemas.microsoft.com/office/drawing/2014/main" id="{4036B762-53F7-4531-AA5F-3A3448E99B1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8F01C4D-0478-4B5E-BB48-FB04E970A2FE}"/>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87DA6A-11EA-446B-B948-A9C913DBB49A}"/>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7EE97AB1-4E7D-41F8-9383-8083F060AF18}"/>
              </a:ext>
            </a:extLst>
          </p:cNvPr>
          <p:cNvPicPr>
            <a:picLocks noChangeAspect="1"/>
          </p:cNvPicPr>
          <p:nvPr/>
        </p:nvPicPr>
        <p:blipFill>
          <a:blip r:embed="rId2"/>
          <a:stretch>
            <a:fillRect/>
          </a:stretch>
        </p:blipFill>
        <p:spPr>
          <a:xfrm>
            <a:off x="2921852" y="1090583"/>
            <a:ext cx="6002774" cy="2923938"/>
          </a:xfrm>
          <a:prstGeom prst="rect">
            <a:avLst/>
          </a:prstGeom>
        </p:spPr>
      </p:pic>
      <p:sp>
        <p:nvSpPr>
          <p:cNvPr id="5" name="TextBox 4">
            <a:extLst>
              <a:ext uri="{FF2B5EF4-FFF2-40B4-BE49-F238E27FC236}">
                <a16:creationId xmlns:a16="http://schemas.microsoft.com/office/drawing/2014/main" id="{4D9AC977-D94A-4331-B3B1-DB0F67998EA2}"/>
              </a:ext>
            </a:extLst>
          </p:cNvPr>
          <p:cNvSpPr txBox="1"/>
          <p:nvPr/>
        </p:nvSpPr>
        <p:spPr>
          <a:xfrm>
            <a:off x="5181604" y="4833014"/>
            <a:ext cx="2449260" cy="934403"/>
          </a:xfrm>
          <a:prstGeom prst="rect">
            <a:avLst/>
          </a:prstGeom>
          <a:noFill/>
        </p:spPr>
        <p:txBody>
          <a:bodyPr wrap="square" rtlCol="0">
            <a:spAutoFit/>
          </a:bodyPr>
          <a:lstStyle/>
          <a:p>
            <a:r>
              <a:rPr lang="en-US" dirty="0"/>
              <a:t>Find all the valves on a path between two tanks and open them</a:t>
            </a:r>
          </a:p>
        </p:txBody>
      </p:sp>
    </p:spTree>
    <p:extLst>
      <p:ext uri="{BB962C8B-B14F-4D97-AF65-F5344CB8AC3E}">
        <p14:creationId xmlns:p14="http://schemas.microsoft.com/office/powerpoint/2010/main" val="1853584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5129-7253-4B9F-B7F5-574C225D622A}"/>
              </a:ext>
            </a:extLst>
          </p:cNvPr>
          <p:cNvSpPr>
            <a:spLocks noGrp="1"/>
          </p:cNvSpPr>
          <p:nvPr>
            <p:ph type="ctrTitle"/>
          </p:nvPr>
        </p:nvSpPr>
        <p:spPr>
          <a:xfrm>
            <a:off x="946125" y="168795"/>
            <a:ext cx="6858000" cy="645562"/>
          </a:xfrm>
        </p:spPr>
        <p:txBody>
          <a:bodyPr/>
          <a:lstStyle/>
          <a:p>
            <a:r>
              <a:rPr lang="en-US" dirty="0"/>
              <a:t>Resilient to Change</a:t>
            </a:r>
          </a:p>
        </p:txBody>
      </p:sp>
      <p:graphicFrame>
        <p:nvGraphicFramePr>
          <p:cNvPr id="5" name="Table 5">
            <a:extLst>
              <a:ext uri="{FF2B5EF4-FFF2-40B4-BE49-F238E27FC236}">
                <a16:creationId xmlns:a16="http://schemas.microsoft.com/office/drawing/2014/main" id="{0C049496-699E-4F58-9E3F-A4B4750DB9B7}"/>
              </a:ext>
            </a:extLst>
          </p:cNvPr>
          <p:cNvGraphicFramePr>
            <a:graphicFrameLocks noGrp="1"/>
          </p:cNvGraphicFramePr>
          <p:nvPr/>
        </p:nvGraphicFramePr>
        <p:xfrm>
          <a:off x="1444657" y="1627023"/>
          <a:ext cx="1099141" cy="1127760"/>
        </p:xfrm>
        <a:graphic>
          <a:graphicData uri="http://schemas.openxmlformats.org/drawingml/2006/table">
            <a:tbl>
              <a:tblPr firstRow="1" bandRow="1">
                <a:tableStyleId>{5940675A-B579-460E-94D1-54222C63F5DA}</a:tableStyleId>
              </a:tblPr>
              <a:tblGrid>
                <a:gridCol w="836125">
                  <a:extLst>
                    <a:ext uri="{9D8B030D-6E8A-4147-A177-3AD203B41FA5}">
                      <a16:colId xmlns:a16="http://schemas.microsoft.com/office/drawing/2014/main" val="528323678"/>
                    </a:ext>
                  </a:extLst>
                </a:gridCol>
                <a:gridCol w="263016">
                  <a:extLst>
                    <a:ext uri="{9D8B030D-6E8A-4147-A177-3AD203B41FA5}">
                      <a16:colId xmlns:a16="http://schemas.microsoft.com/office/drawing/2014/main" val="2933535246"/>
                    </a:ext>
                  </a:extLst>
                </a:gridCol>
              </a:tblGrid>
              <a:tr h="274320">
                <a:tc>
                  <a:txBody>
                    <a:bodyPr/>
                    <a:lstStyle/>
                    <a:p>
                      <a:r>
                        <a:rPr lang="en-US" sz="1400" dirty="0"/>
                        <a:t>Tank1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r>
                        <a:rPr lang="en-US" sz="1400" dirty="0"/>
                        <a:t>Tank2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r>
                        <a:rPr lang="en-US" sz="1400" dirty="0"/>
                        <a:t>Tank7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graphicFrame>
        <p:nvGraphicFramePr>
          <p:cNvPr id="8" name="Table 5">
            <a:extLst>
              <a:ext uri="{FF2B5EF4-FFF2-40B4-BE49-F238E27FC236}">
                <a16:creationId xmlns:a16="http://schemas.microsoft.com/office/drawing/2014/main" id="{BB913E1F-C5A2-4177-BF80-657604484C60}"/>
              </a:ext>
            </a:extLst>
          </p:cNvPr>
          <p:cNvGraphicFramePr>
            <a:graphicFrameLocks noGrp="1"/>
          </p:cNvGraphicFramePr>
          <p:nvPr/>
        </p:nvGraphicFramePr>
        <p:xfrm>
          <a:off x="3425229" y="1848277"/>
          <a:ext cx="1319378" cy="1409700"/>
        </p:xfrm>
        <a:graphic>
          <a:graphicData uri="http://schemas.openxmlformats.org/drawingml/2006/table">
            <a:tbl>
              <a:tblPr firstRow="1" bandRow="1">
                <a:tableStyleId>{5940675A-B579-460E-94D1-54222C63F5DA}</a:tableStyleId>
              </a:tblPr>
              <a:tblGrid>
                <a:gridCol w="289521">
                  <a:extLst>
                    <a:ext uri="{9D8B030D-6E8A-4147-A177-3AD203B41FA5}">
                      <a16:colId xmlns:a16="http://schemas.microsoft.com/office/drawing/2014/main" val="3711863394"/>
                    </a:ext>
                  </a:extLst>
                </a:gridCol>
                <a:gridCol w="769254">
                  <a:extLst>
                    <a:ext uri="{9D8B030D-6E8A-4147-A177-3AD203B41FA5}">
                      <a16:colId xmlns:a16="http://schemas.microsoft.com/office/drawing/2014/main" val="528323678"/>
                    </a:ext>
                  </a:extLst>
                </a:gridCol>
                <a:gridCol w="260603">
                  <a:extLst>
                    <a:ext uri="{9D8B030D-6E8A-4147-A177-3AD203B41FA5}">
                      <a16:colId xmlns:a16="http://schemas.microsoft.com/office/drawing/2014/main" val="2933535246"/>
                    </a:ext>
                  </a:extLst>
                </a:gridCol>
              </a:tblGrid>
              <a:tr h="274320">
                <a:tc>
                  <a:txBody>
                    <a:bodyPr/>
                    <a:lstStyle/>
                    <a:p>
                      <a:endParaRPr lang="en-US" sz="1400" dirty="0"/>
                    </a:p>
                  </a:txBody>
                  <a:tcPr marL="68580" marR="68580" marT="34290" marB="34290"/>
                </a:tc>
                <a:tc>
                  <a:txBody>
                    <a:bodyPr/>
                    <a:lstStyle/>
                    <a:p>
                      <a:r>
                        <a:rPr lang="en-US" sz="1400" dirty="0"/>
                        <a:t>Valve1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Valve2</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Valve7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r h="274320">
                <a:tc>
                  <a:txBody>
                    <a:bodyPr/>
                    <a:lstStyle/>
                    <a:p>
                      <a:endParaRPr lang="en-US" sz="1400" dirty="0"/>
                    </a:p>
                  </a:txBody>
                  <a:tcPr marL="68580" marR="68580" marT="34290" marB="34290"/>
                </a:tc>
                <a:tc>
                  <a:txBody>
                    <a:bodyPr/>
                    <a:lstStyle/>
                    <a:p>
                      <a:r>
                        <a:rPr lang="en-US" sz="1400" dirty="0"/>
                        <a:t>Valve8</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543417349"/>
                  </a:ext>
                </a:extLst>
              </a:tr>
            </a:tbl>
          </a:graphicData>
        </a:graphic>
      </p:graphicFrame>
      <p:cxnSp>
        <p:nvCxnSpPr>
          <p:cNvPr id="10" name="Straight Connector 9">
            <a:extLst>
              <a:ext uri="{FF2B5EF4-FFF2-40B4-BE49-F238E27FC236}">
                <a16:creationId xmlns:a16="http://schemas.microsoft.com/office/drawing/2014/main" id="{4862C7C3-397F-405F-9E0F-062FF27628C7}"/>
              </a:ext>
            </a:extLst>
          </p:cNvPr>
          <p:cNvCxnSpPr>
            <a:cxnSpLocks/>
          </p:cNvCxnSpPr>
          <p:nvPr/>
        </p:nvCxnSpPr>
        <p:spPr>
          <a:xfrm flipH="1" flipV="1">
            <a:off x="4667901" y="2813343"/>
            <a:ext cx="1485108" cy="142193"/>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89CF1DD-9CAD-4459-A9D1-B0B025B9C45A}"/>
              </a:ext>
            </a:extLst>
          </p:cNvPr>
          <p:cNvCxnSpPr>
            <a:cxnSpLocks/>
          </p:cNvCxnSpPr>
          <p:nvPr/>
        </p:nvCxnSpPr>
        <p:spPr>
          <a:xfrm flipH="1" flipV="1">
            <a:off x="4572001" y="1977031"/>
            <a:ext cx="1581008" cy="1690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89531C-A45D-4BC4-B0DB-BDC559AFF884}"/>
              </a:ext>
            </a:extLst>
          </p:cNvPr>
          <p:cNvCxnSpPr>
            <a:cxnSpLocks/>
          </p:cNvCxnSpPr>
          <p:nvPr/>
        </p:nvCxnSpPr>
        <p:spPr>
          <a:xfrm>
            <a:off x="2380378" y="2570089"/>
            <a:ext cx="1160406" cy="243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A4C82-F637-4CC4-9A1B-E855E8188675}"/>
              </a:ext>
            </a:extLst>
          </p:cNvPr>
          <p:cNvCxnSpPr>
            <a:cxnSpLocks/>
          </p:cNvCxnSpPr>
          <p:nvPr/>
        </p:nvCxnSpPr>
        <p:spPr>
          <a:xfrm>
            <a:off x="2407613" y="1769354"/>
            <a:ext cx="1133171" cy="239069"/>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5">
            <a:extLst>
              <a:ext uri="{FF2B5EF4-FFF2-40B4-BE49-F238E27FC236}">
                <a16:creationId xmlns:a16="http://schemas.microsoft.com/office/drawing/2014/main" id="{66E51808-8DA0-47D9-A1A8-33BF0073DC79}"/>
              </a:ext>
            </a:extLst>
          </p:cNvPr>
          <p:cNvGraphicFramePr>
            <a:graphicFrameLocks noGrp="1"/>
          </p:cNvGraphicFramePr>
          <p:nvPr/>
        </p:nvGraphicFramePr>
        <p:xfrm>
          <a:off x="6056648" y="2008423"/>
          <a:ext cx="1454172" cy="1691640"/>
        </p:xfrm>
        <a:graphic>
          <a:graphicData uri="http://schemas.openxmlformats.org/drawingml/2006/table">
            <a:tbl>
              <a:tblPr firstRow="1" bandRow="1">
                <a:tableStyleId>{5940675A-B579-460E-94D1-54222C63F5DA}</a:tableStyleId>
              </a:tblPr>
              <a:tblGrid>
                <a:gridCol w="192378">
                  <a:extLst>
                    <a:ext uri="{9D8B030D-6E8A-4147-A177-3AD203B41FA5}">
                      <a16:colId xmlns:a16="http://schemas.microsoft.com/office/drawing/2014/main" val="928585725"/>
                    </a:ext>
                  </a:extLst>
                </a:gridCol>
                <a:gridCol w="1041335">
                  <a:extLst>
                    <a:ext uri="{9D8B030D-6E8A-4147-A177-3AD203B41FA5}">
                      <a16:colId xmlns:a16="http://schemas.microsoft.com/office/drawing/2014/main" val="528323678"/>
                    </a:ext>
                  </a:extLst>
                </a:gridCol>
                <a:gridCol w="220459">
                  <a:extLst>
                    <a:ext uri="{9D8B030D-6E8A-4147-A177-3AD203B41FA5}">
                      <a16:colId xmlns:a16="http://schemas.microsoft.com/office/drawing/2014/main" val="2641338544"/>
                    </a:ext>
                  </a:extLst>
                </a:gridCol>
              </a:tblGrid>
              <a:tr h="274320">
                <a:tc>
                  <a:txBody>
                    <a:bodyPr/>
                    <a:lstStyle/>
                    <a:p>
                      <a:endParaRPr lang="en-US" sz="1400" dirty="0"/>
                    </a:p>
                  </a:txBody>
                  <a:tcPr marL="68580" marR="68580" marT="34290" marB="34290"/>
                </a:tc>
                <a:tc>
                  <a:txBody>
                    <a:bodyPr/>
                    <a:lstStyle/>
                    <a:p>
                      <a:r>
                        <a:rPr lang="en-US" sz="1400" dirty="0"/>
                        <a:t>PipeEnd1</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378988009"/>
                  </a:ext>
                </a:extLst>
              </a:tr>
              <a:tr h="274320">
                <a:tc>
                  <a:txBody>
                    <a:bodyPr/>
                    <a:lstStyle/>
                    <a:p>
                      <a:endParaRPr lang="en-US" sz="1400" dirty="0"/>
                    </a:p>
                  </a:txBody>
                  <a:tcPr marL="68580" marR="68580" marT="34290" marB="34290"/>
                </a:tc>
                <a:tc>
                  <a:txBody>
                    <a:bodyPr/>
                    <a:lstStyle/>
                    <a:p>
                      <a:r>
                        <a:rPr lang="en-US" sz="1400" dirty="0"/>
                        <a:t>…</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630678893"/>
                  </a:ext>
                </a:extLst>
              </a:tr>
              <a:tr h="274320">
                <a:tc>
                  <a:txBody>
                    <a:bodyPr/>
                    <a:lstStyle/>
                    <a:p>
                      <a:endParaRPr lang="en-US" sz="1400" dirty="0"/>
                    </a:p>
                  </a:txBody>
                  <a:tcPr marL="68580" marR="68580" marT="34290" marB="34290"/>
                </a:tc>
                <a:tc>
                  <a:txBody>
                    <a:bodyPr/>
                    <a:lstStyle/>
                    <a:p>
                      <a:r>
                        <a:rPr lang="en-US" sz="1400" dirty="0"/>
                        <a:t>PipeEnd6</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4237086"/>
                  </a:ext>
                </a:extLst>
              </a:tr>
              <a:tr h="274320">
                <a:tc>
                  <a:txBody>
                    <a:bodyPr/>
                    <a:lstStyle/>
                    <a:p>
                      <a:endParaRPr lang="en-US" sz="1400" dirty="0"/>
                    </a:p>
                  </a:txBody>
                  <a:tcPr marL="68580" marR="68580" marT="34290" marB="34290"/>
                </a:tc>
                <a:tc>
                  <a:txBody>
                    <a:bodyPr/>
                    <a:lstStyle/>
                    <a:p>
                      <a:r>
                        <a:rPr lang="en-US" sz="1400" dirty="0"/>
                        <a:t>PipeEnd7</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284121812"/>
                  </a:ext>
                </a:extLst>
              </a:tr>
              <a:tr h="274320">
                <a:tc>
                  <a:txBody>
                    <a:bodyPr/>
                    <a:lstStyle/>
                    <a:p>
                      <a:endParaRPr lang="en-US" sz="1400" dirty="0"/>
                    </a:p>
                  </a:txBody>
                  <a:tcPr marL="68580" marR="68580" marT="34290" marB="34290"/>
                </a:tc>
                <a:tc>
                  <a:txBody>
                    <a:bodyPr/>
                    <a:lstStyle/>
                    <a:p>
                      <a:r>
                        <a:rPr lang="en-US" sz="1400" dirty="0"/>
                        <a:t>PipeEnd8A</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4035764052"/>
                  </a:ext>
                </a:extLst>
              </a:tr>
              <a:tr h="274320">
                <a:tc>
                  <a:txBody>
                    <a:bodyPr/>
                    <a:lstStyle/>
                    <a:p>
                      <a:endParaRPr lang="en-US" sz="1400" dirty="0"/>
                    </a:p>
                  </a:txBody>
                  <a:tcPr marL="68580" marR="68580" marT="34290" marB="34290"/>
                </a:tc>
                <a:tc>
                  <a:txBody>
                    <a:bodyPr/>
                    <a:lstStyle/>
                    <a:p>
                      <a:r>
                        <a:rPr lang="en-US" sz="1400" dirty="0"/>
                        <a:t>PipeEnd8B</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616941944"/>
                  </a:ext>
                </a:extLst>
              </a:tr>
            </a:tbl>
          </a:graphicData>
        </a:graphic>
      </p:graphicFrame>
      <p:sp>
        <p:nvSpPr>
          <p:cNvPr id="57" name="Title 1">
            <a:extLst>
              <a:ext uri="{FF2B5EF4-FFF2-40B4-BE49-F238E27FC236}">
                <a16:creationId xmlns:a16="http://schemas.microsoft.com/office/drawing/2014/main" id="{C2F63FA4-5E69-434A-A091-2CD6E3DD97F2}"/>
              </a:ext>
            </a:extLst>
          </p:cNvPr>
          <p:cNvSpPr txBox="1">
            <a:spLocks/>
          </p:cNvSpPr>
          <p:nvPr/>
        </p:nvSpPr>
        <p:spPr>
          <a:xfrm>
            <a:off x="4726429" y="4086926"/>
            <a:ext cx="4188968" cy="133359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Add a new valve by editing configuration data.</a:t>
            </a:r>
          </a:p>
          <a:p>
            <a:pPr algn="l"/>
            <a:endParaRPr lang="en-US" sz="2400" dirty="0">
              <a:latin typeface="+mn-lt"/>
            </a:endParaRPr>
          </a:p>
          <a:p>
            <a:pPr algn="l"/>
            <a:r>
              <a:rPr lang="en-US" sz="2400" dirty="0">
                <a:latin typeface="+mn-lt"/>
              </a:rPr>
              <a:t>No change to search algorithm.</a:t>
            </a:r>
          </a:p>
        </p:txBody>
      </p:sp>
      <p:cxnSp>
        <p:nvCxnSpPr>
          <p:cNvPr id="94" name="Straight Connector 93">
            <a:extLst>
              <a:ext uri="{FF2B5EF4-FFF2-40B4-BE49-F238E27FC236}">
                <a16:creationId xmlns:a16="http://schemas.microsoft.com/office/drawing/2014/main" id="{86B558D2-CDA5-4AF2-973C-AE59F6C03C15}"/>
              </a:ext>
            </a:extLst>
          </p:cNvPr>
          <p:cNvCxnSpPr>
            <a:cxnSpLocks/>
          </p:cNvCxnSpPr>
          <p:nvPr/>
        </p:nvCxnSpPr>
        <p:spPr>
          <a:xfrm>
            <a:off x="4667902" y="3062862"/>
            <a:ext cx="1485107" cy="4093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2247D813-892D-4FF2-BDB4-1E2BF29729B0}"/>
              </a:ext>
            </a:extLst>
          </p:cNvPr>
          <p:cNvSpPr/>
          <p:nvPr/>
        </p:nvSpPr>
        <p:spPr>
          <a:xfrm flipH="1">
            <a:off x="7124798" y="2168274"/>
            <a:ext cx="599640" cy="1326217"/>
          </a:xfrm>
          <a:prstGeom prst="arc">
            <a:avLst>
              <a:gd name="adj1" fmla="val 5226216"/>
              <a:gd name="adj2" fmla="val 162026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C264E2DA-089B-4D7D-8B81-23AE315E386E}"/>
              </a:ext>
            </a:extLst>
          </p:cNvPr>
          <p:cNvSpPr/>
          <p:nvPr/>
        </p:nvSpPr>
        <p:spPr>
          <a:xfrm flipH="1">
            <a:off x="7278334" y="2984998"/>
            <a:ext cx="276451" cy="265978"/>
          </a:xfrm>
          <a:prstGeom prst="arc">
            <a:avLst>
              <a:gd name="adj1" fmla="val 5260709"/>
              <a:gd name="adj2" fmla="val 1674815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325F439-62E8-4816-AB84-9D11A8830747}"/>
              </a:ext>
            </a:extLst>
          </p:cNvPr>
          <p:cNvCxnSpPr>
            <a:cxnSpLocks/>
          </p:cNvCxnSpPr>
          <p:nvPr/>
        </p:nvCxnSpPr>
        <p:spPr>
          <a:xfrm>
            <a:off x="4667901" y="3063388"/>
            <a:ext cx="1498138" cy="1722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967295D-5A1E-49AB-BAC2-FDF108F35A95}"/>
              </a:ext>
            </a:extLst>
          </p:cNvPr>
          <p:cNvSpPr txBox="1"/>
          <p:nvPr/>
        </p:nvSpPr>
        <p:spPr>
          <a:xfrm>
            <a:off x="1058805" y="2989706"/>
            <a:ext cx="1234330" cy="369332"/>
          </a:xfrm>
          <a:prstGeom prst="rect">
            <a:avLst/>
          </a:prstGeom>
          <a:noFill/>
        </p:spPr>
        <p:txBody>
          <a:bodyPr wrap="square" rtlCol="0">
            <a:spAutoFit/>
          </a:bodyPr>
          <a:lstStyle/>
          <a:p>
            <a:r>
              <a:rPr lang="en-US" dirty="0"/>
              <a:t>PipeEnd1</a:t>
            </a:r>
          </a:p>
        </p:txBody>
      </p:sp>
      <p:sp>
        <p:nvSpPr>
          <p:cNvPr id="143" name="TextBox 142">
            <a:extLst>
              <a:ext uri="{FF2B5EF4-FFF2-40B4-BE49-F238E27FC236}">
                <a16:creationId xmlns:a16="http://schemas.microsoft.com/office/drawing/2014/main" id="{654130DE-12EF-4275-A2B7-73455FEEBC57}"/>
              </a:ext>
            </a:extLst>
          </p:cNvPr>
          <p:cNvSpPr txBox="1"/>
          <p:nvPr/>
        </p:nvSpPr>
        <p:spPr>
          <a:xfrm>
            <a:off x="685802" y="4779546"/>
            <a:ext cx="885011" cy="369332"/>
          </a:xfrm>
          <a:prstGeom prst="rect">
            <a:avLst/>
          </a:prstGeom>
          <a:noFill/>
        </p:spPr>
        <p:txBody>
          <a:bodyPr wrap="square" rtlCol="0">
            <a:spAutoFit/>
          </a:bodyPr>
          <a:lstStyle/>
          <a:p>
            <a:r>
              <a:rPr lang="en-US" dirty="0"/>
              <a:t>Valve8</a:t>
            </a:r>
          </a:p>
        </p:txBody>
      </p:sp>
      <p:cxnSp>
        <p:nvCxnSpPr>
          <p:cNvPr id="145" name="Straight Arrow Connector 144">
            <a:extLst>
              <a:ext uri="{FF2B5EF4-FFF2-40B4-BE49-F238E27FC236}">
                <a16:creationId xmlns:a16="http://schemas.microsoft.com/office/drawing/2014/main" id="{7FA1C506-28A9-4613-A584-F7F7859BB87F}"/>
              </a:ext>
            </a:extLst>
          </p:cNvPr>
          <p:cNvCxnSpPr>
            <a:cxnSpLocks/>
          </p:cNvCxnSpPr>
          <p:nvPr/>
        </p:nvCxnSpPr>
        <p:spPr>
          <a:xfrm>
            <a:off x="2178381" y="320308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AD410EB-4D11-46E1-B625-98073EBD1746}"/>
              </a:ext>
            </a:extLst>
          </p:cNvPr>
          <p:cNvCxnSpPr>
            <a:cxnSpLocks/>
            <a:stCxn id="143" idx="3"/>
          </p:cNvCxnSpPr>
          <p:nvPr/>
        </p:nvCxnSpPr>
        <p:spPr>
          <a:xfrm flipV="1">
            <a:off x="1570813" y="4573248"/>
            <a:ext cx="1314521" cy="3909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7B982C63-7678-4F1F-814D-312E5376B077}"/>
              </a:ext>
            </a:extLst>
          </p:cNvPr>
          <p:cNvSpPr/>
          <p:nvPr/>
        </p:nvSpPr>
        <p:spPr>
          <a:xfrm flipH="1">
            <a:off x="7061470" y="2705919"/>
            <a:ext cx="571037" cy="558158"/>
          </a:xfrm>
          <a:prstGeom prst="arc">
            <a:avLst>
              <a:gd name="adj1" fmla="val 6298580"/>
              <a:gd name="adj2" fmla="val 161597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E317905-CD5C-4305-86B8-007F04E3A53F}"/>
              </a:ext>
            </a:extLst>
          </p:cNvPr>
          <p:cNvGrpSpPr/>
          <p:nvPr/>
        </p:nvGrpSpPr>
        <p:grpSpPr>
          <a:xfrm>
            <a:off x="1617745" y="3566599"/>
            <a:ext cx="2685672" cy="1807254"/>
            <a:chOff x="1807533" y="2058162"/>
            <a:chExt cx="7400262" cy="4295779"/>
          </a:xfrm>
        </p:grpSpPr>
        <p:sp>
          <p:nvSpPr>
            <p:cNvPr id="156" name="Flowchart: Magnetic Disk 155">
              <a:extLst>
                <a:ext uri="{FF2B5EF4-FFF2-40B4-BE49-F238E27FC236}">
                  <a16:creationId xmlns:a16="http://schemas.microsoft.com/office/drawing/2014/main" id="{E4E4B3F5-1CC1-489F-BB86-A5431022634C}"/>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Magnetic Disk 156">
              <a:extLst>
                <a:ext uri="{FF2B5EF4-FFF2-40B4-BE49-F238E27FC236}">
                  <a16:creationId xmlns:a16="http://schemas.microsoft.com/office/drawing/2014/main" id="{A803F72A-2DF2-4ECD-B26E-069800E5883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Magnetic Disk 157">
              <a:extLst>
                <a:ext uri="{FF2B5EF4-FFF2-40B4-BE49-F238E27FC236}">
                  <a16:creationId xmlns:a16="http://schemas.microsoft.com/office/drawing/2014/main" id="{A010AACC-67AF-4D21-83A9-A65FFD8D4DC4}"/>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Magnetic Disk 158">
              <a:extLst>
                <a:ext uri="{FF2B5EF4-FFF2-40B4-BE49-F238E27FC236}">
                  <a16:creationId xmlns:a16="http://schemas.microsoft.com/office/drawing/2014/main" id="{C1DDF3FC-D451-4768-A2D8-7F3725E32CE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Magnetic Disk 159">
              <a:extLst>
                <a:ext uri="{FF2B5EF4-FFF2-40B4-BE49-F238E27FC236}">
                  <a16:creationId xmlns:a16="http://schemas.microsoft.com/office/drawing/2014/main" id="{D1AF9564-DA7D-4CF1-91B3-D3FF415649A8}"/>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Summing Junction 160">
              <a:extLst>
                <a:ext uri="{FF2B5EF4-FFF2-40B4-BE49-F238E27FC236}">
                  <a16:creationId xmlns:a16="http://schemas.microsoft.com/office/drawing/2014/main" id="{05D4BB06-5DF6-4CAA-A376-9752BDEB64AB}"/>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Summing Junction 161">
              <a:extLst>
                <a:ext uri="{FF2B5EF4-FFF2-40B4-BE49-F238E27FC236}">
                  <a16:creationId xmlns:a16="http://schemas.microsoft.com/office/drawing/2014/main" id="{3537011C-7BC7-429C-9D2E-B2B5C948718A}"/>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Summing Junction 162">
              <a:extLst>
                <a:ext uri="{FF2B5EF4-FFF2-40B4-BE49-F238E27FC236}">
                  <a16:creationId xmlns:a16="http://schemas.microsoft.com/office/drawing/2014/main" id="{B020707A-A368-46BE-899B-0C2F8BB54669}"/>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D59CCCF-19D3-45AE-9B00-BA165C7A013D}"/>
                </a:ext>
              </a:extLst>
            </p:cNvPr>
            <p:cNvCxnSpPr>
              <a:cxnSpLocks/>
              <a:stCxn id="1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5787EE-6672-4D50-8A1E-529A091EC7EC}"/>
                </a:ext>
              </a:extLst>
            </p:cNvPr>
            <p:cNvCxnSpPr>
              <a:cxnSpLocks/>
              <a:endCxn id="1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F35D27-0A72-4030-AD4D-331B987B2319}"/>
                </a:ext>
              </a:extLst>
            </p:cNvPr>
            <p:cNvCxnSpPr>
              <a:stCxn id="1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F7D0AC-8A96-466F-A3B8-758A6A92BF12}"/>
                </a:ext>
              </a:extLst>
            </p:cNvPr>
            <p:cNvCxnSpPr>
              <a:cxnSpLocks/>
              <a:stCxn id="156"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D86B6-CE5B-40F7-8B79-F799A3996249}"/>
                </a:ext>
              </a:extLst>
            </p:cNvPr>
            <p:cNvCxnSpPr>
              <a:cxnSpLocks/>
              <a:endCxn id="1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7B5ECD-BCBF-434A-91E4-09E7752DF48A}"/>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D826341-44B3-4A7E-80CC-43C3A9A3CA70}"/>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492D4F9-5F74-40E1-B741-2F9E2EB27364}"/>
                </a:ext>
              </a:extLst>
            </p:cNvPr>
            <p:cNvCxnSpPr>
              <a:cxnSpLocks/>
              <a:endCxn id="1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9E58C1-500F-4BEE-BF82-64E8CD4B9421}"/>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73" name="Flowchart: Magnetic Disk 172">
              <a:extLst>
                <a:ext uri="{FF2B5EF4-FFF2-40B4-BE49-F238E27FC236}">
                  <a16:creationId xmlns:a16="http://schemas.microsoft.com/office/drawing/2014/main" id="{A34A55DF-98D3-4233-9C1D-0C109C1ECF2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F1D1BC2B-0B2B-4DD6-8B0A-2EC29A3CD423}"/>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Flowchart: Summing Junction 174">
              <a:extLst>
                <a:ext uri="{FF2B5EF4-FFF2-40B4-BE49-F238E27FC236}">
                  <a16:creationId xmlns:a16="http://schemas.microsoft.com/office/drawing/2014/main" id="{38D7C05A-5400-4200-BD68-78A9B6079D1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7630DA2-8AC8-40D6-9D96-660F5223DC8B}"/>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407C62-9261-4A7F-9B41-B6445581A205}"/>
                </a:ext>
              </a:extLst>
            </p:cNvPr>
            <p:cNvCxnSpPr>
              <a:cxnSpLocks/>
              <a:endCxn id="193"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A8352E4-F8D0-4837-B316-027FBD485E99}"/>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0E1F83-EA8D-42B7-85BF-11692DA60414}"/>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1620FC-08E6-43B0-B502-5168AA3753B2}"/>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61E1E93-B2B6-4875-9F7F-21BB25446115}"/>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9773DD-58B2-4F96-87E5-6F5F2D0AEDE2}"/>
                </a:ext>
              </a:extLst>
            </p:cNvPr>
            <p:cNvCxnSpPr>
              <a:cxnSpLocks/>
              <a:endCxn id="1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Flowchart: Summing Junction 182">
              <a:extLst>
                <a:ext uri="{FF2B5EF4-FFF2-40B4-BE49-F238E27FC236}">
                  <a16:creationId xmlns:a16="http://schemas.microsoft.com/office/drawing/2014/main" id="{9C548567-88D6-442A-B683-FBF78F4AEE2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AB92603F-785F-4533-8CC0-8099482C0DA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6F16585-8D26-4643-93A3-9F34CEE83E00}"/>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6" name="Arc 185">
              <a:extLst>
                <a:ext uri="{FF2B5EF4-FFF2-40B4-BE49-F238E27FC236}">
                  <a16:creationId xmlns:a16="http://schemas.microsoft.com/office/drawing/2014/main" id="{89A221EC-E5F0-4419-B015-A44414367A31}"/>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6F5561E4-C0F7-4B77-9EBD-2D885BC3E509}"/>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a:extLst>
                <a:ext uri="{FF2B5EF4-FFF2-40B4-BE49-F238E27FC236}">
                  <a16:creationId xmlns:a16="http://schemas.microsoft.com/office/drawing/2014/main" id="{DED56127-683F-4D0F-9BCF-049254CE8D73}"/>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FE6283BA-5110-4B1B-AC3C-631C66231A45}"/>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17BBACF-2B19-4B47-8570-FBA40EE7D9B9}"/>
                </a:ext>
              </a:extLst>
            </p:cNvPr>
            <p:cNvCxnSpPr>
              <a:cxnSpLocks/>
              <a:stCxn id="1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969008CB-653B-48E9-B8E2-61EB2BA9A50A}"/>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E5ECBD23-A217-41F3-98D3-64F3EEFD72A2}"/>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Summing Junction 192">
              <a:extLst>
                <a:ext uri="{FF2B5EF4-FFF2-40B4-BE49-F238E27FC236}">
                  <a16:creationId xmlns:a16="http://schemas.microsoft.com/office/drawing/2014/main" id="{5CCB6168-F0E1-44A1-A4BA-66AEBA5C49C8}"/>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Magnetic Disk 193">
              <a:extLst>
                <a:ext uri="{FF2B5EF4-FFF2-40B4-BE49-F238E27FC236}">
                  <a16:creationId xmlns:a16="http://schemas.microsoft.com/office/drawing/2014/main" id="{8F6C3D7E-5572-4275-9E3A-2B5A8563DE1B}"/>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Summing Junction 194">
              <a:extLst>
                <a:ext uri="{FF2B5EF4-FFF2-40B4-BE49-F238E27FC236}">
                  <a16:creationId xmlns:a16="http://schemas.microsoft.com/office/drawing/2014/main" id="{7D525E05-EFBD-4773-A347-824C53C98125}"/>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1E9D83DA-981F-413B-8CD6-63F2D5AEDA7D}"/>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99AF03-09C2-49D9-B11B-B0BF7AC948BF}"/>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06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56F7-2599-4D60-ADF1-0B38E83F63EC}"/>
              </a:ext>
            </a:extLst>
          </p:cNvPr>
          <p:cNvSpPr>
            <a:spLocks noGrp="1"/>
          </p:cNvSpPr>
          <p:nvPr>
            <p:ph type="title"/>
          </p:nvPr>
        </p:nvSpPr>
        <p:spPr/>
        <p:txBody>
          <a:bodyPr/>
          <a:lstStyle/>
          <a:p>
            <a:r>
              <a:rPr lang="en-US" sz="2800" dirty="0"/>
              <a:t>Adding Valve 8 by creating, relating instances</a:t>
            </a:r>
          </a:p>
        </p:txBody>
      </p:sp>
      <p:sp>
        <p:nvSpPr>
          <p:cNvPr id="3" name="Content Placeholder 2">
            <a:extLst>
              <a:ext uri="{FF2B5EF4-FFF2-40B4-BE49-F238E27FC236}">
                <a16:creationId xmlns:a16="http://schemas.microsoft.com/office/drawing/2014/main" id="{E4770116-F4CB-4DB6-9C2E-C836E08B09BF}"/>
              </a:ext>
            </a:extLst>
          </p:cNvPr>
          <p:cNvSpPr>
            <a:spLocks noGrp="1"/>
          </p:cNvSpPr>
          <p:nvPr>
            <p:ph idx="1"/>
          </p:nvPr>
        </p:nvSpPr>
        <p:spPr>
          <a:xfrm>
            <a:off x="96447" y="1100242"/>
            <a:ext cx="5938126" cy="3660373"/>
          </a:xfrm>
        </p:spPr>
        <p:txBody>
          <a:bodyPr/>
          <a:lstStyle/>
          <a:p>
            <a:r>
              <a:rPr lang="en-US" sz="1800" dirty="0"/>
              <a:t>...</a:t>
            </a:r>
          </a:p>
          <a:p>
            <a:r>
              <a:rPr lang="en-US" sz="1800" dirty="0"/>
              <a:t>create object instance valve8 of Valve;</a:t>
            </a:r>
          </a:p>
          <a:p>
            <a:r>
              <a:rPr lang="en-US" sz="1800" dirty="0"/>
              <a:t>create object instance pipe_End8A of Pipe_End;</a:t>
            </a:r>
          </a:p>
          <a:p>
            <a:r>
              <a:rPr lang="en-US" sz="1800" dirty="0"/>
              <a:t>relate valve8A to pipeEnd8A across R2.'is attached to';</a:t>
            </a:r>
          </a:p>
          <a:p>
            <a:r>
              <a:rPr lang="en-US" sz="1800" dirty="0"/>
              <a:t>create object instance pipeEnd8B of Pipe_End;</a:t>
            </a:r>
          </a:p>
          <a:p>
            <a:r>
              <a:rPr lang="en-US" sz="1800" dirty="0"/>
              <a:t>relate valve8B to pipeEnd8B across R2.'is attached to’;</a:t>
            </a:r>
          </a:p>
          <a:p>
            <a:r>
              <a:rPr lang="en-US" sz="1800" dirty="0"/>
              <a:t>// connect tanks 6 and 7 to tank 1 via valve8</a:t>
            </a:r>
          </a:p>
          <a:p>
            <a:r>
              <a:rPr lang="en-US" sz="1800" dirty="0"/>
              <a:t>relate pipeEnd6 to pipeEnd8A across R4.'attaches to';</a:t>
            </a:r>
          </a:p>
          <a:p>
            <a:r>
              <a:rPr lang="en-US" sz="1800" dirty="0"/>
              <a:t>relate pipeEnd7 to pipeEnd8A across R4.'attaches to';</a:t>
            </a:r>
          </a:p>
          <a:p>
            <a:r>
              <a:rPr lang="en-US" sz="1800" dirty="0"/>
              <a:t>relate pipeEnd8B to pipeEnd1 across R4.'attaches to’;</a:t>
            </a:r>
          </a:p>
          <a:p>
            <a:r>
              <a:rPr lang="en-US" sz="1800" dirty="0"/>
              <a:t>...</a:t>
            </a:r>
          </a:p>
          <a:p>
            <a:endParaRPr lang="en-US" dirty="0"/>
          </a:p>
          <a:p>
            <a:endParaRPr lang="en-US" dirty="0"/>
          </a:p>
        </p:txBody>
      </p:sp>
      <p:grpSp>
        <p:nvGrpSpPr>
          <p:cNvPr id="56" name="Group 55">
            <a:extLst>
              <a:ext uri="{FF2B5EF4-FFF2-40B4-BE49-F238E27FC236}">
                <a16:creationId xmlns:a16="http://schemas.microsoft.com/office/drawing/2014/main" id="{DB943A9F-2101-4337-A370-C3204577C9CC}"/>
              </a:ext>
            </a:extLst>
          </p:cNvPr>
          <p:cNvGrpSpPr/>
          <p:nvPr/>
        </p:nvGrpSpPr>
        <p:grpSpPr>
          <a:xfrm>
            <a:off x="5791200" y="3048000"/>
            <a:ext cx="3064787" cy="3288716"/>
            <a:chOff x="5990723" y="1300641"/>
            <a:chExt cx="2988587" cy="3152202"/>
          </a:xfrm>
        </p:grpSpPr>
        <p:grpSp>
          <p:nvGrpSpPr>
            <p:cNvPr id="4" name="Group 3">
              <a:extLst>
                <a:ext uri="{FF2B5EF4-FFF2-40B4-BE49-F238E27FC236}">
                  <a16:creationId xmlns:a16="http://schemas.microsoft.com/office/drawing/2014/main" id="{2371C54B-BA42-40F5-9CC3-DD5660BE20A9}"/>
                </a:ext>
              </a:extLst>
            </p:cNvPr>
            <p:cNvGrpSpPr/>
            <p:nvPr/>
          </p:nvGrpSpPr>
          <p:grpSpPr>
            <a:xfrm>
              <a:off x="6293638" y="1946972"/>
              <a:ext cx="2685672" cy="1946843"/>
              <a:chOff x="1807533" y="2058162"/>
              <a:chExt cx="7400262" cy="4295779"/>
            </a:xfrm>
          </p:grpSpPr>
          <p:sp>
            <p:nvSpPr>
              <p:cNvPr id="5" name="Flowchart: Magnetic Disk 4">
                <a:extLst>
                  <a:ext uri="{FF2B5EF4-FFF2-40B4-BE49-F238E27FC236}">
                    <a16:creationId xmlns:a16="http://schemas.microsoft.com/office/drawing/2014/main" id="{1C168702-1F93-4C6A-AD97-387E454E31B2}"/>
                  </a:ext>
                </a:extLst>
              </p:cNvPr>
              <p:cNvSpPr/>
              <p:nvPr/>
            </p:nvSpPr>
            <p:spPr>
              <a:xfrm>
                <a:off x="1850066" y="2058163"/>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A34533F-3354-4B86-9F2C-20CD1714AC1E}"/>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D9FE326-22F6-4C29-AE2D-9607C68A8403}"/>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06E698C6-F880-4D27-BFFB-70DFE724C68E}"/>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87124E06-6040-41FD-9DB8-5D23099FBF89}"/>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11A0202B-525D-4B78-A39B-29D81F25A0F4}"/>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456E2ADB-7837-4BA9-A3B8-E76515621536}"/>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2C4BE295-B3FD-4233-86DE-9ADD700A91D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413EB16-CF58-4C5B-8128-E8CFC4573A0F}"/>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2B73CF-CDEC-4797-81E9-25C266032F43}"/>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6AAFC-80B1-4552-B79F-210C60A5A628}"/>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51C6C4-2CA5-4BC8-A4ED-03E1B4C12FBF}"/>
                  </a:ext>
                </a:extLst>
              </p:cNvPr>
              <p:cNvCxnSpPr>
                <a:cxnSpLocks/>
                <a:stCxn id="5" idx="4"/>
              </p:cNvCxnSpPr>
              <p:nvPr/>
            </p:nvCxnSpPr>
            <p:spPr>
              <a:xfrm flipV="1">
                <a:off x="3551275" y="2393087"/>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74B24-6FB8-4D01-8371-ACF3CDFF9C77}"/>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ADB7F3-40D3-414A-9F6F-3B809A3477ED}"/>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F0E98-312D-4548-B45E-B8F7D5EE454A}"/>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97E074-63ED-4619-815F-ECBE56088A95}"/>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362CB-79DF-4748-B564-3BDE4CE59410}"/>
                  </a:ext>
                </a:extLst>
              </p:cNvPr>
              <p:cNvCxnSpPr>
                <a:cxnSpLocks/>
              </p:cNvCxnSpPr>
              <p:nvPr/>
            </p:nvCxnSpPr>
            <p:spPr>
              <a:xfrm flipH="1">
                <a:off x="5522285" y="3716841"/>
                <a:ext cx="6650" cy="50946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E67CA8C6-E2B4-4258-A966-1164F30BC3CC}"/>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693955D-CAB1-4DF2-B042-9D870455C7AD}"/>
                  </a:ext>
                </a:extLst>
              </p:cNvPr>
              <p:cNvCxnSpPr>
                <a:cxnSpLocks/>
              </p:cNvCxnSpPr>
              <p:nvPr/>
            </p:nvCxnSpPr>
            <p:spPr>
              <a:xfrm>
                <a:off x="5494375" y="6019015"/>
                <a:ext cx="13583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85A1A690-86C1-4060-8DD0-6648A9FA0E40}"/>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F50695F-0795-430F-A4B6-953D3BC26A6C}"/>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29B8E2-1932-4E1F-9CF2-22E745CE600D}"/>
                  </a:ext>
                </a:extLst>
              </p:cNvPr>
              <p:cNvCxnSpPr>
                <a:cxnSpLocks/>
                <a:endCxn id="42" idx="4"/>
              </p:cNvCxnSpPr>
              <p:nvPr/>
            </p:nvCxnSpPr>
            <p:spPr>
              <a:xfrm flipH="1" flipV="1">
                <a:off x="5522284" y="4591548"/>
                <a:ext cx="2" cy="14389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B0AFAA-5AAB-470F-A4BE-5BC553FDD031}"/>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EAFA83-028E-428C-88BD-699F60145E27}"/>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7092B-9DBC-4D69-AE2C-3B77A8C3A395}"/>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82F89E-14F3-48C7-B4FC-B2925143C1E3}"/>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1BE20E-FC52-4D0D-A53F-91445E118AA6}"/>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A6D70BAB-44B1-40BC-938A-6708E6ADADFC}"/>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13610C7-0A1F-4459-8D11-F9ED0264873D}"/>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D5F9E7-CEE3-4E96-936D-6611CE135D49}"/>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3397E6C-77C3-4C34-9998-0A91D0F992B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ECBE0E25-D2BD-450E-BCDB-072F2549AD4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C4890B5F-2ABC-45DC-A638-615D2EE14B68}"/>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CE633E-82A4-41F3-88AA-F85F48368613}"/>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DA7007-F9FB-4A8D-A907-2B07010EAE74}"/>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277583EF-8C63-462C-9605-E3097FD86B30}"/>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D4434698-350B-47F0-8AC1-6CF087D10A7A}"/>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Summing Junction 41">
                <a:extLst>
                  <a:ext uri="{FF2B5EF4-FFF2-40B4-BE49-F238E27FC236}">
                    <a16:creationId xmlns:a16="http://schemas.microsoft.com/office/drawing/2014/main" id="{0B531F79-4C61-4E02-9CE2-0537A2DFA405}"/>
                  </a:ext>
                </a:extLst>
              </p:cNvPr>
              <p:cNvSpPr/>
              <p:nvPr/>
            </p:nvSpPr>
            <p:spPr>
              <a:xfrm>
                <a:off x="5341530" y="4236813"/>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a:extLst>
                  <a:ext uri="{FF2B5EF4-FFF2-40B4-BE49-F238E27FC236}">
                    <a16:creationId xmlns:a16="http://schemas.microsoft.com/office/drawing/2014/main" id="{1F00B87D-4629-4580-8998-71E9921EE357}"/>
                  </a:ext>
                </a:extLst>
              </p:cNvPr>
              <p:cNvSpPr/>
              <p:nvPr/>
            </p:nvSpPr>
            <p:spPr>
              <a:xfrm>
                <a:off x="1828800" y="5667135"/>
                <a:ext cx="1743740" cy="669851"/>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Summing Junction 43">
                <a:extLst>
                  <a:ext uri="{FF2B5EF4-FFF2-40B4-BE49-F238E27FC236}">
                    <a16:creationId xmlns:a16="http://schemas.microsoft.com/office/drawing/2014/main" id="{8AA4CB88-E9CA-4FFD-A225-1EDCF037B4F9}"/>
                  </a:ext>
                </a:extLst>
              </p:cNvPr>
              <p:cNvSpPr/>
              <p:nvPr/>
            </p:nvSpPr>
            <p:spPr>
              <a:xfrm>
                <a:off x="3924741" y="583924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D029FF8-1BFD-42BE-9F97-DDE139C234FC}"/>
                  </a:ext>
                </a:extLst>
              </p:cNvPr>
              <p:cNvCxnSpPr>
                <a:cxnSpLocks/>
              </p:cNvCxnSpPr>
              <p:nvPr/>
            </p:nvCxnSpPr>
            <p:spPr>
              <a:xfrm>
                <a:off x="3551273" y="6010991"/>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EAB25B-F7F1-4B18-8689-70495CFC43AB}"/>
                  </a:ext>
                </a:extLst>
              </p:cNvPr>
              <p:cNvCxnSpPr>
                <a:cxnSpLocks/>
              </p:cNvCxnSpPr>
              <p:nvPr/>
            </p:nvCxnSpPr>
            <p:spPr>
              <a:xfrm>
                <a:off x="4263891" y="6019015"/>
                <a:ext cx="12650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16FF82B-DFBE-4B9C-A217-B2298C7061FD}"/>
                </a:ext>
              </a:extLst>
            </p:cNvPr>
            <p:cNvSpPr txBox="1"/>
            <p:nvPr/>
          </p:nvSpPr>
          <p:spPr>
            <a:xfrm flipH="1">
              <a:off x="6014315" y="1300641"/>
              <a:ext cx="1320306" cy="338554"/>
            </a:xfrm>
            <a:prstGeom prst="rect">
              <a:avLst/>
            </a:prstGeom>
            <a:noFill/>
          </p:spPr>
          <p:txBody>
            <a:bodyPr wrap="square" rtlCol="0">
              <a:spAutoFit/>
            </a:bodyPr>
            <a:lstStyle/>
            <a:p>
              <a:r>
                <a:rPr lang="en-US" sz="1600" dirty="0"/>
                <a:t>Pipe end 1</a:t>
              </a:r>
            </a:p>
          </p:txBody>
        </p:sp>
        <p:sp>
          <p:nvSpPr>
            <p:cNvPr id="48" name="TextBox 47">
              <a:extLst>
                <a:ext uri="{FF2B5EF4-FFF2-40B4-BE49-F238E27FC236}">
                  <a16:creationId xmlns:a16="http://schemas.microsoft.com/office/drawing/2014/main" id="{F902E437-C1D0-4B2C-8B7E-652B6C5B6155}"/>
                </a:ext>
              </a:extLst>
            </p:cNvPr>
            <p:cNvSpPr txBox="1"/>
            <p:nvPr/>
          </p:nvSpPr>
          <p:spPr>
            <a:xfrm flipH="1">
              <a:off x="5990723" y="2337050"/>
              <a:ext cx="1004885" cy="338554"/>
            </a:xfrm>
            <a:prstGeom prst="rect">
              <a:avLst/>
            </a:prstGeom>
            <a:noFill/>
          </p:spPr>
          <p:txBody>
            <a:bodyPr wrap="square" rtlCol="0">
              <a:spAutoFit/>
            </a:bodyPr>
            <a:lstStyle/>
            <a:p>
              <a:r>
                <a:rPr lang="en-US" sz="1600" dirty="0"/>
                <a:t>Valve 8</a:t>
              </a:r>
            </a:p>
          </p:txBody>
        </p:sp>
        <p:cxnSp>
          <p:nvCxnSpPr>
            <p:cNvPr id="49" name="Straight Arrow Connector 48">
              <a:extLst>
                <a:ext uri="{FF2B5EF4-FFF2-40B4-BE49-F238E27FC236}">
                  <a16:creationId xmlns:a16="http://schemas.microsoft.com/office/drawing/2014/main" id="{14175DDA-189D-4727-9520-DBB1ADEB8CBA}"/>
                </a:ext>
              </a:extLst>
            </p:cNvPr>
            <p:cNvCxnSpPr>
              <a:cxnSpLocks/>
            </p:cNvCxnSpPr>
            <p:nvPr/>
          </p:nvCxnSpPr>
          <p:spPr>
            <a:xfrm>
              <a:off x="6695057" y="1560965"/>
              <a:ext cx="365417" cy="420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57AA35-D568-4E6D-B10D-6DFE2FEDA23B}"/>
                </a:ext>
              </a:extLst>
            </p:cNvPr>
            <p:cNvCxnSpPr>
              <a:cxnSpLocks/>
            </p:cNvCxnSpPr>
            <p:nvPr/>
          </p:nvCxnSpPr>
          <p:spPr>
            <a:xfrm>
              <a:off x="6854429" y="2526722"/>
              <a:ext cx="662252" cy="444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BBE7A0-C05F-4E55-A4CC-83D2BBD4F4E7}"/>
                </a:ext>
              </a:extLst>
            </p:cNvPr>
            <p:cNvSpPr txBox="1"/>
            <p:nvPr/>
          </p:nvSpPr>
          <p:spPr>
            <a:xfrm flipH="1">
              <a:off x="6930870" y="4114289"/>
              <a:ext cx="1299837" cy="338554"/>
            </a:xfrm>
            <a:prstGeom prst="rect">
              <a:avLst/>
            </a:prstGeom>
            <a:noFill/>
          </p:spPr>
          <p:txBody>
            <a:bodyPr wrap="square" rtlCol="0">
              <a:spAutoFit/>
            </a:bodyPr>
            <a:lstStyle/>
            <a:p>
              <a:r>
                <a:rPr lang="en-US" sz="1600" dirty="0"/>
                <a:t>Pipe end 6</a:t>
              </a:r>
            </a:p>
          </p:txBody>
        </p:sp>
        <p:cxnSp>
          <p:nvCxnSpPr>
            <p:cNvPr id="53" name="Straight Arrow Connector 52">
              <a:extLst>
                <a:ext uri="{FF2B5EF4-FFF2-40B4-BE49-F238E27FC236}">
                  <a16:creationId xmlns:a16="http://schemas.microsoft.com/office/drawing/2014/main" id="{9514C9D1-52A8-40EB-A06D-16A81432D36B}"/>
                </a:ext>
              </a:extLst>
            </p:cNvPr>
            <p:cNvCxnSpPr>
              <a:cxnSpLocks/>
            </p:cNvCxnSpPr>
            <p:nvPr/>
          </p:nvCxnSpPr>
          <p:spPr>
            <a:xfrm flipV="1">
              <a:off x="7671347" y="3778602"/>
              <a:ext cx="221106" cy="362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457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Putting behavior in the tangible classes makes them</a:t>
            </a:r>
          </a:p>
          <a:p>
            <a:pPr lvl="1"/>
            <a:r>
              <a:rPr lang="en-US" dirty="0"/>
              <a:t>large, and</a:t>
            </a:r>
          </a:p>
          <a:p>
            <a:pPr lvl="1"/>
            <a:r>
              <a:rPr lang="en-US" dirty="0"/>
              <a:t>hard to understand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51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a:r>
            <a:r>
              <a:rPr kumimoji="0" lang="en-US" sz="1800" b="0" i="0" u="none" strike="noStrike" cap="none" normalizeH="0" dirty="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Learn?</a:t>
            </a:r>
          </a:p>
        </p:txBody>
      </p:sp>
      <p:sp>
        <p:nvSpPr>
          <p:cNvPr id="3" name="Content Placeholder 2"/>
          <p:cNvSpPr>
            <a:spLocks noGrp="1"/>
          </p:cNvSpPr>
          <p:nvPr>
            <p:ph idx="1"/>
          </p:nvPr>
        </p:nvSpPr>
        <p:spPr/>
        <p:txBody>
          <a:bodyPr/>
          <a:lstStyle/>
          <a:p>
            <a:r>
              <a:rPr lang="en-US" dirty="0"/>
              <a:t>To avoid that, we:</a:t>
            </a:r>
          </a:p>
          <a:p>
            <a:pPr lvl="1"/>
            <a:r>
              <a:rPr lang="en-US" dirty="0"/>
              <a:t>focus on associations</a:t>
            </a:r>
          </a:p>
          <a:p>
            <a:pPr lvl="1"/>
            <a:r>
              <a:rPr lang="en-US" dirty="0"/>
              <a:t>find the invariant</a:t>
            </a:r>
          </a:p>
          <a:p>
            <a:pPr lvl="1"/>
            <a:r>
              <a:rPr lang="en-US" dirty="0"/>
              <a:t>build classes that control dumb devices</a:t>
            </a:r>
          </a:p>
          <a:p>
            <a:pPr lvl="1"/>
            <a:endParaRPr lang="en-US" dirty="0"/>
          </a:p>
          <a:p>
            <a:r>
              <a:rPr lang="en-US" dirty="0"/>
              <a:t>Here’s another example:</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grpSp>
        <p:nvGrpSpPr>
          <p:cNvPr id="2" name="Group 1">
            <a:extLst>
              <a:ext uri="{FF2B5EF4-FFF2-40B4-BE49-F238E27FC236}">
                <a16:creationId xmlns:a16="http://schemas.microsoft.com/office/drawing/2014/main" id="{A61E01C5-E9A5-4E25-A00F-10DC25F8EE9E}"/>
              </a:ext>
            </a:extLst>
          </p:cNvPr>
          <p:cNvGrpSpPr/>
          <p:nvPr/>
        </p:nvGrpSpPr>
        <p:grpSpPr>
          <a:xfrm>
            <a:off x="577645" y="2263281"/>
            <a:ext cx="5713412" cy="3833812"/>
            <a:chOff x="1652588" y="2490788"/>
            <a:chExt cx="5713412" cy="3833812"/>
          </a:xfrm>
        </p:grpSpPr>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135"/>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Pump Speed	Gear Factor</a:t>
              </a:r>
            </a:p>
            <a:p>
              <a:pPr defTabSz="820738"/>
              <a:r>
                <a:rPr lang="en-US" sz="2000" dirty="0">
                  <a:latin typeface="Helvetica" charset="0"/>
                </a:rPr>
                <a:t>Acme 101 	0-10		 1.0</a:t>
              </a:r>
            </a:p>
            <a:p>
              <a:pPr defTabSz="820738"/>
              <a:r>
                <a:rPr lang="en-US" sz="2000" dirty="0">
                  <a:latin typeface="Helvetica" charset="0"/>
                </a:rPr>
                <a:t>		10-25		 1.75</a:t>
              </a:r>
            </a:p>
            <a:p>
              <a:pPr defTabSz="820738"/>
              <a:r>
                <a:rPr lang="en-US" sz="2000" dirty="0">
                  <a:latin typeface="Helvetica" charset="0"/>
                </a:rPr>
                <a:t>		25-50		 2.0</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1</a:t>
              </a:r>
            </a:p>
            <a:p>
              <a:pPr defTabSz="820738"/>
              <a:r>
                <a:rPr lang="en-US" sz="2000" dirty="0">
                  <a:latin typeface="Helvetica" charset="0"/>
                </a:rPr>
                <a:t>		20-80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grpSp>
      <p:sp>
        <p:nvSpPr>
          <p:cNvPr id="105484" name="Text Box 12"/>
          <p:cNvSpPr txBox="1">
            <a:spLocks noChangeArrowheads="1"/>
          </p:cNvSpPr>
          <p:nvPr/>
        </p:nvSpPr>
        <p:spPr bwMode="auto">
          <a:xfrm>
            <a:off x="570271" y="1204120"/>
            <a:ext cx="8458200" cy="769441"/>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motors in some pumps require a “gearing factor” </a:t>
            </a:r>
            <a:br>
              <a:rPr lang="en-US" sz="2200" dirty="0">
                <a:latin typeface="Arial Unicode MS" charset="0"/>
              </a:rPr>
            </a:br>
            <a:r>
              <a:rPr lang="en-US" sz="2200" dirty="0">
                <a:latin typeface="Arial Unicode MS" charset="0"/>
              </a:rPr>
              <a:t>depending on the desired final speed.</a:t>
            </a:r>
            <a:endParaRPr lang="en-US" sz="2200" dirty="0">
              <a:effectLst>
                <a:outerShdw blurRad="38100" dist="38100" dir="2700000" algn="tl">
                  <a:srgbClr val="DDDDDD"/>
                </a:outerShdw>
              </a:effectLst>
            </a:endParaRPr>
          </a:p>
        </p:txBody>
      </p:sp>
      <p:sp>
        <p:nvSpPr>
          <p:cNvPr id="3" name="Speech Bubble: Rectangle with Corners Rounded 2">
            <a:extLst>
              <a:ext uri="{FF2B5EF4-FFF2-40B4-BE49-F238E27FC236}">
                <a16:creationId xmlns:a16="http://schemas.microsoft.com/office/drawing/2014/main" id="{DA256007-6E96-4C89-91F0-4F6C17C9D91C}"/>
              </a:ext>
            </a:extLst>
          </p:cNvPr>
          <p:cNvSpPr/>
          <p:nvPr/>
        </p:nvSpPr>
        <p:spPr bwMode="auto">
          <a:xfrm>
            <a:off x="6603795" y="2585605"/>
            <a:ext cx="2206625" cy="1318119"/>
          </a:xfrm>
          <a:prstGeom prst="wedgeRoundRectCallout">
            <a:avLst>
              <a:gd name="adj1" fmla="val -42889"/>
              <a:gd name="adj2" fmla="val 960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Pump Speed = Motor Speed * Gear Factor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dirty="0">
                <a:latin typeface="Arial Unicode MS" charset="0"/>
              </a:rPr>
              <a:t>There are tiers</a:t>
            </a:r>
          </a:p>
          <a:p>
            <a:pPr lvl="1">
              <a:buSzPct val="125000"/>
              <a:buFont typeface="Wingdings" charset="2"/>
              <a:buChar char="§"/>
            </a:pPr>
            <a:r>
              <a:rPr lang="en-US" dirty="0">
                <a:latin typeface="Arial Unicode MS" charset="0"/>
              </a:rPr>
              <a:t>Each tier is a line</a:t>
            </a:r>
          </a:p>
          <a:p>
            <a:pPr lvl="1">
              <a:buSzPct val="125000"/>
              <a:buFont typeface="Wingdings" charset="2"/>
              <a:buChar char="§"/>
            </a:pPr>
            <a:r>
              <a:rPr lang="en-US" dirty="0">
                <a:latin typeface="Arial Unicode MS" charset="0"/>
              </a:rPr>
              <a:t>No overlap between tiers</a:t>
            </a:r>
          </a:p>
        </p:txBody>
      </p:sp>
      <p:grpSp>
        <p:nvGrpSpPr>
          <p:cNvPr id="92164" name="Group 4"/>
          <p:cNvGrpSpPr>
            <a:grpSpLocks/>
          </p:cNvGrpSpPr>
          <p:nvPr/>
        </p:nvGrpSpPr>
        <p:grpSpPr bwMode="auto">
          <a:xfrm>
            <a:off x="1143000" y="2664043"/>
            <a:ext cx="5983287" cy="3311631"/>
            <a:chOff x="791" y="1542"/>
            <a:chExt cx="4929" cy="3229"/>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8" y="2615"/>
              <a:ext cx="1028" cy="264"/>
              <a:chOff x="1880" y="2674"/>
              <a:chExt cx="1028" cy="264"/>
            </a:xfrm>
          </p:grpSpPr>
          <p:sp>
            <p:nvSpPr>
              <p:cNvPr id="92195" name="Line 19"/>
              <p:cNvSpPr>
                <a:spLocks noChangeShapeType="1"/>
              </p:cNvSpPr>
              <p:nvPr/>
            </p:nvSpPr>
            <p:spPr bwMode="auto">
              <a:xfrm>
                <a:off x="1880" y="2929"/>
                <a:ext cx="1028" cy="9"/>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flipH="1">
                <a:off x="2908" y="2674"/>
                <a:ext cx="0" cy="23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flipV="1">
              <a:off x="2956" y="2628"/>
              <a:ext cx="1678" cy="2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14" y="3477"/>
              <a:ext cx="1263" cy="0"/>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a:off x="1916" y="2879"/>
              <a:ext cx="12" cy="53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77" y="2028"/>
              <a:ext cx="9" cy="1444"/>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57" y="2879"/>
              <a:ext cx="1554"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NewPumpCo</a:t>
              </a:r>
              <a:endParaRPr lang="en-US" sz="2200" b="1" dirty="0">
                <a:latin typeface="Comic Sans MS"/>
              </a:endParaRPr>
            </a:p>
          </p:txBody>
        </p:sp>
        <p:sp>
          <p:nvSpPr>
            <p:cNvPr id="92190" name="Text Box 30"/>
            <p:cNvSpPr txBox="1">
              <a:spLocks noChangeArrowheads="1"/>
            </p:cNvSpPr>
            <p:nvPr/>
          </p:nvSpPr>
          <p:spPr bwMode="auto">
            <a:xfrm>
              <a:off x="2730" y="1542"/>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615" y="2196"/>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
        <p:nvSpPr>
          <p:cNvPr id="2" name="Line 27">
            <a:extLst>
              <a:ext uri="{FF2B5EF4-FFF2-40B4-BE49-F238E27FC236}">
                <a16:creationId xmlns:a16="http://schemas.microsoft.com/office/drawing/2014/main" id="{37D6E6A7-12D8-4C41-9C2E-BBC8C836402A}"/>
              </a:ext>
            </a:extLst>
          </p:cNvPr>
          <p:cNvSpPr>
            <a:spLocks noChangeShapeType="1"/>
          </p:cNvSpPr>
          <p:nvPr/>
        </p:nvSpPr>
        <p:spPr bwMode="auto">
          <a:xfrm flipV="1">
            <a:off x="3287937" y="3150687"/>
            <a:ext cx="3417648" cy="12333"/>
          </a:xfrm>
          <a:prstGeom prst="line">
            <a:avLst/>
          </a:prstGeom>
          <a:noFill/>
          <a:ln w="38100">
            <a:solidFill>
              <a:srgbClr val="00B0F0"/>
            </a:solidFill>
            <a:round/>
            <a:headEnd/>
            <a:tailEnd/>
          </a:ln>
        </p:spPr>
        <p:txBody>
          <a:bodyPr wrap="none" lIns="173736" tIns="82296" rIns="173736" bIns="82296" anchor="ctr">
            <a:prstTxWarp prst="textNoShape">
              <a:avLst/>
            </a:prstTxWarp>
          </a:bodyPr>
          <a:lstStyle/>
          <a:p>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grpSp>
        <p:nvGrpSpPr>
          <p:cNvPr id="34" name="Group 33">
            <a:extLst>
              <a:ext uri="{FF2B5EF4-FFF2-40B4-BE49-F238E27FC236}">
                <a16:creationId xmlns:a16="http://schemas.microsoft.com/office/drawing/2014/main" id="{52327320-70CF-4CF5-BD24-2D9F18A21191}"/>
              </a:ext>
            </a:extLst>
          </p:cNvPr>
          <p:cNvGrpSpPr/>
          <p:nvPr/>
        </p:nvGrpSpPr>
        <p:grpSpPr>
          <a:xfrm>
            <a:off x="1268781" y="3566700"/>
            <a:ext cx="5727970" cy="2444611"/>
            <a:chOff x="498341" y="3637101"/>
            <a:chExt cx="5727970" cy="2444611"/>
          </a:xfrm>
        </p:grpSpPr>
        <p:grpSp>
          <p:nvGrpSpPr>
            <p:cNvPr id="6" name="Group 5">
              <a:extLst>
                <a:ext uri="{FF2B5EF4-FFF2-40B4-BE49-F238E27FC236}">
                  <a16:creationId xmlns:a16="http://schemas.microsoft.com/office/drawing/2014/main" id="{3EFAF3B7-A7C3-43C2-9AAE-746A3B7F1BB2}"/>
                </a:ext>
              </a:extLst>
            </p:cNvPr>
            <p:cNvGrpSpPr/>
            <p:nvPr/>
          </p:nvGrpSpPr>
          <p:grpSpPr>
            <a:xfrm>
              <a:off x="498341" y="3637101"/>
              <a:ext cx="2419350" cy="2047598"/>
              <a:chOff x="1295400" y="3438802"/>
              <a:chExt cx="2419350" cy="2047598"/>
            </a:xfrm>
          </p:grpSpPr>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endParaRPr lang="en-US" dirty="0">
                  <a:latin typeface="Helvetica" charset="0"/>
                </a:endParaRPr>
              </a:p>
            </p:txBody>
          </p:sp>
          <p:sp>
            <p:nvSpPr>
              <p:cNvPr id="93194" name="Rectangle 11"/>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0" name="Group 9">
              <a:extLst>
                <a:ext uri="{FF2B5EF4-FFF2-40B4-BE49-F238E27FC236}">
                  <a16:creationId xmlns:a16="http://schemas.microsoft.com/office/drawing/2014/main" id="{BDCD1019-52A2-45C1-A118-F30860223B7F}"/>
                </a:ext>
              </a:extLst>
            </p:cNvPr>
            <p:cNvGrpSpPr/>
            <p:nvPr/>
          </p:nvGrpSpPr>
          <p:grpSpPr>
            <a:xfrm>
              <a:off x="3542136" y="3637101"/>
              <a:ext cx="2684175" cy="2444611"/>
              <a:chOff x="3426610" y="3549640"/>
              <a:chExt cx="2684175" cy="2444611"/>
            </a:xfrm>
          </p:grpSpPr>
          <p:sp>
            <p:nvSpPr>
              <p:cNvPr id="93196" name="Line 13"/>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5" name="Rectangle 12"/>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93199" name="Rectangle 10"/>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p:txBody>
          </p:sp>
        </p:grpSp>
        <p:cxnSp>
          <p:nvCxnSpPr>
            <p:cNvPr id="12" name="Straight Connector 11">
              <a:extLst>
                <a:ext uri="{FF2B5EF4-FFF2-40B4-BE49-F238E27FC236}">
                  <a16:creationId xmlns:a16="http://schemas.microsoft.com/office/drawing/2014/main" id="{DE52B557-5013-4DA1-9865-A601E284CF71}"/>
                </a:ext>
              </a:extLst>
            </p:cNvPr>
            <p:cNvCxnSpPr>
              <a:cxnSpLocks/>
            </p:cNvCxnSpPr>
            <p:nvPr/>
          </p:nvCxnSpPr>
          <p:spPr bwMode="auto">
            <a:xfrm>
              <a:off x="1752600" y="4572000"/>
              <a:ext cx="1997212" cy="76200"/>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7AE1B80-B5B2-4A1C-A61A-E8095F4EF833}"/>
                </a:ext>
              </a:extLst>
            </p:cNvPr>
            <p:cNvCxnSpPr>
              <a:cxnSpLocks/>
            </p:cNvCxnSpPr>
            <p:nvPr/>
          </p:nvCxnSpPr>
          <p:spPr bwMode="auto">
            <a:xfrm>
              <a:off x="1752600" y="4648200"/>
              <a:ext cx="1997212" cy="237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9D9CACF-A9B5-4627-B32D-DADEAFA89857}"/>
                </a:ext>
              </a:extLst>
            </p:cNvPr>
            <p:cNvCxnSpPr>
              <a:cxnSpLocks/>
            </p:cNvCxnSpPr>
            <p:nvPr/>
          </p:nvCxnSpPr>
          <p:spPr bwMode="auto">
            <a:xfrm>
              <a:off x="1752600" y="4690952"/>
              <a:ext cx="1997212" cy="435224"/>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D730804-F518-4DAB-8FBE-90FD88BB3B2F}"/>
                </a:ext>
              </a:extLst>
            </p:cNvPr>
            <p:cNvCxnSpPr>
              <a:cxnSpLocks/>
            </p:cNvCxnSpPr>
            <p:nvPr/>
          </p:nvCxnSpPr>
          <p:spPr bwMode="auto">
            <a:xfrm>
              <a:off x="1708016" y="5204629"/>
              <a:ext cx="2041796" cy="246201"/>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DB314AF-6E07-499F-9FAA-67A660A0D43F}"/>
                </a:ext>
              </a:extLst>
            </p:cNvPr>
            <p:cNvCxnSpPr>
              <a:cxnSpLocks/>
            </p:cNvCxnSpPr>
            <p:nvPr/>
          </p:nvCxnSpPr>
          <p:spPr bwMode="auto">
            <a:xfrm>
              <a:off x="1708016" y="5247182"/>
              <a:ext cx="2041796" cy="435423"/>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pic>
        <p:nvPicPr>
          <p:cNvPr id="31" name="Picture 30">
            <a:extLst>
              <a:ext uri="{FF2B5EF4-FFF2-40B4-BE49-F238E27FC236}">
                <a16:creationId xmlns:a16="http://schemas.microsoft.com/office/drawing/2014/main" id="{7D0EC180-9B42-43C3-8504-6B0B098DA1F1}"/>
              </a:ext>
            </a:extLst>
          </p:cNvPr>
          <p:cNvPicPr>
            <a:picLocks noChangeAspect="1"/>
          </p:cNvPicPr>
          <p:nvPr/>
        </p:nvPicPr>
        <p:blipFill>
          <a:blip r:embed="rId2"/>
          <a:stretch>
            <a:fillRect/>
          </a:stretch>
        </p:blipFill>
        <p:spPr>
          <a:xfrm>
            <a:off x="498341" y="1093995"/>
            <a:ext cx="7268850" cy="246465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Specification</a:t>
            </a:r>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p:txBody>
          <a:bodyPr/>
          <a:lstStyle/>
          <a:p>
            <a:r>
              <a:rPr lang="en-US" dirty="0"/>
              <a:t>A good specification contains:</a:t>
            </a:r>
          </a:p>
          <a:p>
            <a:pPr marL="342900" indent="-342900">
              <a:buFont typeface="Arial" panose="020B0604020202020204" pitchFamily="34" charset="0"/>
              <a:buChar char="•"/>
            </a:pPr>
            <a:r>
              <a:rPr lang="en-US" dirty="0"/>
              <a:t>Functional requirements indicating </a:t>
            </a:r>
            <a:r>
              <a:rPr lang="en-US" i="1" dirty="0"/>
              <a:t>what</a:t>
            </a:r>
            <a:r>
              <a:rPr lang="en-US" dirty="0"/>
              <a:t> the system does</a:t>
            </a:r>
          </a:p>
          <a:p>
            <a:pPr marL="342900" indent="-342900">
              <a:buFont typeface="Arial" panose="020B0604020202020204" pitchFamily="34" charset="0"/>
              <a:buChar char="•"/>
            </a:pPr>
            <a:r>
              <a:rPr lang="en-US" dirty="0"/>
              <a:t>Each requirement is: identified, unique, cohesive, testable</a:t>
            </a:r>
          </a:p>
          <a:p>
            <a:pPr marL="342900" indent="-342900">
              <a:buFont typeface="Arial" panose="020B0604020202020204" pitchFamily="34" charset="0"/>
              <a:buChar char="•"/>
            </a:pPr>
            <a:r>
              <a:rPr lang="en-US" dirty="0"/>
              <a:t>Use cases illustrating the intended operation of the system</a:t>
            </a:r>
          </a:p>
          <a:p>
            <a:r>
              <a:rPr lang="en-US" dirty="0"/>
              <a:t> </a:t>
            </a:r>
          </a:p>
          <a:p>
            <a:endParaRPr lang="en-US" dirty="0"/>
          </a:p>
          <a:p>
            <a:endParaRPr lang="en-US" dirty="0"/>
          </a:p>
        </p:txBody>
      </p:sp>
      <p:grpSp>
        <p:nvGrpSpPr>
          <p:cNvPr id="7" name="Group 6">
            <a:extLst>
              <a:ext uri="{FF2B5EF4-FFF2-40B4-BE49-F238E27FC236}">
                <a16:creationId xmlns:a16="http://schemas.microsoft.com/office/drawing/2014/main" id="{F3391DFB-AAFD-42D6-BA55-521368C8AE29}"/>
              </a:ext>
            </a:extLst>
          </p:cNvPr>
          <p:cNvGrpSpPr/>
          <p:nvPr/>
        </p:nvGrpSpPr>
        <p:grpSpPr>
          <a:xfrm>
            <a:off x="2000656" y="3160881"/>
            <a:ext cx="1866089" cy="2847635"/>
            <a:chOff x="533400" y="1219200"/>
            <a:chExt cx="3424208" cy="4618703"/>
          </a:xfrm>
        </p:grpSpPr>
        <p:pic>
          <p:nvPicPr>
            <p:cNvPr id="8" name="Picture 7" descr="A close up of a logo&#10;&#10;Description automatically generated">
              <a:extLst>
                <a:ext uri="{FF2B5EF4-FFF2-40B4-BE49-F238E27FC236}">
                  <a16:creationId xmlns:a16="http://schemas.microsoft.com/office/drawing/2014/main" id="{C6BC681B-1CF9-4FEF-AB37-E4FBB22A1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2895600"/>
              <a:ext cx="2586008" cy="2942303"/>
            </a:xfrm>
            <a:prstGeom prst="rect">
              <a:avLst/>
            </a:prstGeom>
          </p:spPr>
        </p:pic>
        <p:sp>
          <p:nvSpPr>
            <p:cNvPr id="9" name="Speech Bubble: Rectangle with Corners Rounded 8">
              <a:extLst>
                <a:ext uri="{FF2B5EF4-FFF2-40B4-BE49-F238E27FC236}">
                  <a16:creationId xmlns:a16="http://schemas.microsoft.com/office/drawing/2014/main" id="{97DC3780-116C-44E4-8CB1-8786AB663B77}"/>
                </a:ext>
              </a:extLst>
            </p:cNvPr>
            <p:cNvSpPr/>
            <p:nvPr/>
          </p:nvSpPr>
          <p:spPr bwMode="auto">
            <a:xfrm>
              <a:off x="533400" y="1219200"/>
              <a:ext cx="2801625" cy="1541725"/>
            </a:xfrm>
            <a:prstGeom prst="wedgeRoundRectCallout">
              <a:avLst>
                <a:gd name="adj1" fmla="val -3457"/>
                <a:gd name="adj2" fmla="val 101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So, I guess we need to build one of those</a:t>
              </a:r>
              <a:r>
                <a:rPr kumimoji="0" lang="en-US" sz="1600" b="0" i="0" u="none" strike="noStrike" cap="none" normalizeH="0" baseline="0" dirty="0">
                  <a:ln>
                    <a:noFill/>
                  </a:ln>
                  <a:solidFill>
                    <a:schemeClr val="tx1"/>
                  </a:solidFill>
                  <a:effectLst/>
                  <a:latin typeface="Arial" charset="0"/>
                </a:rPr>
                <a:t>.</a:t>
              </a:r>
              <a:endParaRPr lang="en-US" sz="1600" dirty="0"/>
            </a:p>
          </p:txBody>
        </p:sp>
      </p:grpSp>
    </p:spTree>
    <p:extLst>
      <p:ext uri="{BB962C8B-B14F-4D97-AF65-F5344CB8AC3E}">
        <p14:creationId xmlns:p14="http://schemas.microsoft.com/office/powerpoint/2010/main" val="3103086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dirty="0">
                <a:latin typeface="Arial Unicode MS" charset="0"/>
              </a:rPr>
              <a:t>Find the gearing factors provided by a pump type</a:t>
            </a:r>
          </a:p>
          <a:p>
            <a:pPr lvl="1">
              <a:buSzPct val="125000"/>
              <a:buFont typeface="Wingdings" charset="2"/>
              <a:buChar char="§"/>
            </a:pPr>
            <a:r>
              <a:rPr lang="en-US" dirty="0">
                <a:latin typeface="Arial Unicode MS" charset="0"/>
              </a:rPr>
              <a:t>Find the tier that contains the desired pump speed</a:t>
            </a:r>
          </a:p>
          <a:p>
            <a:pPr lvl="1">
              <a:buSzPct val="125000"/>
              <a:buFont typeface="Wingdings" charset="2"/>
              <a:buChar char="§"/>
            </a:pPr>
            <a:r>
              <a:rPr lang="en-US" dirty="0">
                <a:latin typeface="Arial Unicode MS" charset="0"/>
              </a:rPr>
              <a:t>Command motor speed = desired pump speed / gearing factor</a:t>
            </a:r>
          </a:p>
          <a:p>
            <a:pPr marL="179387" lvl="1" indent="0">
              <a:buNone/>
            </a:pPr>
            <a:endParaRPr lang="en-US" dirty="0">
              <a:latin typeface="Arial Unicode MS" charset="0"/>
            </a:endParaRPr>
          </a:p>
          <a:p>
            <a:pPr marL="0" indent="0"/>
            <a:endParaRPr lang="en-US" dirty="0"/>
          </a:p>
          <a:p>
            <a:pPr lvl="1"/>
            <a:endParaRPr lang="en-US" dirty="0"/>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dirty="0"/>
          </a:p>
          <a:p>
            <a:pPr marL="0" indent="0"/>
            <a:endParaRPr lang="en-US" dirty="0"/>
          </a:p>
        </p:txBody>
      </p:sp>
      <p:sp>
        <p:nvSpPr>
          <p:cNvPr id="95237" name="AutoShape 12"/>
          <p:cNvSpPr>
            <a:spLocks noChangeArrowheads="1"/>
          </p:cNvSpPr>
          <p:nvPr/>
        </p:nvSpPr>
        <p:spPr bwMode="auto">
          <a:xfrm>
            <a:off x="1049086" y="4570240"/>
            <a:ext cx="4803273" cy="1632570"/>
          </a:xfrm>
          <a:prstGeom prst="cloudCallout">
            <a:avLst>
              <a:gd name="adj1" fmla="val 80421"/>
              <a:gd name="adj2" fmla="val 48630"/>
            </a:avLst>
          </a:prstGeom>
          <a:noFill/>
          <a:ln w="38100">
            <a:solidFill>
              <a:srgbClr val="008000"/>
            </a:solidFill>
            <a:round/>
            <a:headEnd/>
            <a:tailEnd/>
          </a:ln>
        </p:spPr>
        <p:txBody>
          <a:bodyPr wrap="square"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grpSp>
        <p:nvGrpSpPr>
          <p:cNvPr id="28" name="Group 27">
            <a:extLst>
              <a:ext uri="{FF2B5EF4-FFF2-40B4-BE49-F238E27FC236}">
                <a16:creationId xmlns:a16="http://schemas.microsoft.com/office/drawing/2014/main" id="{3F17B59C-E2E0-48F1-9C77-2F15C133A272}"/>
              </a:ext>
            </a:extLst>
          </p:cNvPr>
          <p:cNvGrpSpPr/>
          <p:nvPr/>
        </p:nvGrpSpPr>
        <p:grpSpPr>
          <a:xfrm>
            <a:off x="1524000" y="1204609"/>
            <a:ext cx="5727970" cy="2444611"/>
            <a:chOff x="1143000" y="914400"/>
            <a:chExt cx="5727970" cy="2444611"/>
          </a:xfrm>
        </p:grpSpPr>
        <p:grpSp>
          <p:nvGrpSpPr>
            <p:cNvPr id="13" name="Group 12">
              <a:extLst>
                <a:ext uri="{FF2B5EF4-FFF2-40B4-BE49-F238E27FC236}">
                  <a16:creationId xmlns:a16="http://schemas.microsoft.com/office/drawing/2014/main" id="{89214867-0D79-47F8-B60A-5DCB0EA55A26}"/>
                </a:ext>
              </a:extLst>
            </p:cNvPr>
            <p:cNvGrpSpPr/>
            <p:nvPr/>
          </p:nvGrpSpPr>
          <p:grpSpPr>
            <a:xfrm>
              <a:off x="1143000" y="914400"/>
              <a:ext cx="5727970" cy="2444611"/>
              <a:chOff x="498341" y="3637101"/>
              <a:chExt cx="5727970" cy="2444611"/>
            </a:xfrm>
          </p:grpSpPr>
          <p:grpSp>
            <p:nvGrpSpPr>
              <p:cNvPr id="14" name="Group 13">
                <a:extLst>
                  <a:ext uri="{FF2B5EF4-FFF2-40B4-BE49-F238E27FC236}">
                    <a16:creationId xmlns:a16="http://schemas.microsoft.com/office/drawing/2014/main" id="{9B9F62D6-F468-4C0D-A983-353514E2226B}"/>
                  </a:ext>
                </a:extLst>
              </p:cNvPr>
              <p:cNvGrpSpPr/>
              <p:nvPr/>
            </p:nvGrpSpPr>
            <p:grpSpPr>
              <a:xfrm>
                <a:off x="498341" y="3637101"/>
                <a:ext cx="2419350" cy="2047598"/>
                <a:chOff x="1295400" y="3438802"/>
                <a:chExt cx="2419350" cy="2047598"/>
              </a:xfrm>
            </p:grpSpPr>
            <p:sp>
              <p:nvSpPr>
                <p:cNvPr id="26" name="Rectangle 9">
                  <a:extLst>
                    <a:ext uri="{FF2B5EF4-FFF2-40B4-BE49-F238E27FC236}">
                      <a16:creationId xmlns:a16="http://schemas.microsoft.com/office/drawing/2014/main" id="{E9924BCF-2AD2-41DD-8AB7-A6B22C5990DC}"/>
                    </a:ext>
                  </a:extLst>
                </p:cNvPr>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dirty="0">
                      <a:latin typeface="Helvetica" charset="0"/>
                    </a:rPr>
                    <a:t>Name                       </a:t>
                  </a:r>
                  <a:endParaRPr lang="en-US" dirty="0">
                    <a:latin typeface="Helvetica" charset="0"/>
                  </a:endParaRPr>
                </a:p>
                <a:p>
                  <a:pPr defTabSz="820738"/>
                  <a:r>
                    <a:rPr lang="en-US" dirty="0">
                      <a:latin typeface="Helvetica" charset="0"/>
                    </a:rPr>
                    <a:t>Acme 101</a:t>
                  </a:r>
                </a:p>
                <a:p>
                  <a:pPr defTabSz="820738"/>
                  <a:r>
                    <a:rPr lang="en-US" dirty="0" err="1">
                      <a:latin typeface="Helvetica" charset="0"/>
                    </a:rPr>
                    <a:t>NewPumpCo</a:t>
                  </a:r>
                  <a:endParaRPr lang="en-US" dirty="0">
                    <a:latin typeface="Helvetica" charset="0"/>
                  </a:endParaRPr>
                </a:p>
                <a:p>
                  <a:pPr defTabSz="820738"/>
                  <a:r>
                    <a:rPr lang="en-US" dirty="0" err="1">
                      <a:latin typeface="Helvetica" charset="0"/>
                    </a:rPr>
                    <a:t>Pump’em</a:t>
                  </a:r>
                  <a:endParaRPr lang="en-US" dirty="0">
                    <a:latin typeface="Helvetica" charset="0"/>
                  </a:endParaRPr>
                </a:p>
                <a:p>
                  <a:pPr defTabSz="820738"/>
                  <a:r>
                    <a:rPr lang="en-US" dirty="0" err="1">
                      <a:solidFill>
                        <a:srgbClr val="FF0000"/>
                      </a:solidFill>
                      <a:latin typeface="Helvetica" charset="0"/>
                    </a:rPr>
                    <a:t>NotherPump</a:t>
                  </a:r>
                  <a:endParaRPr lang="en-US" dirty="0">
                    <a:solidFill>
                      <a:srgbClr val="FF0000"/>
                    </a:solidFill>
                    <a:latin typeface="Helvetica" charset="0"/>
                  </a:endParaRPr>
                </a:p>
              </p:txBody>
            </p:sp>
            <p:sp>
              <p:nvSpPr>
                <p:cNvPr id="27" name="Rectangle 11">
                  <a:extLst>
                    <a:ext uri="{FF2B5EF4-FFF2-40B4-BE49-F238E27FC236}">
                      <a16:creationId xmlns:a16="http://schemas.microsoft.com/office/drawing/2014/main" id="{2CBAD33F-04C8-4D25-B648-EDDEE480D8F0}"/>
                    </a:ext>
                  </a:extLst>
                </p:cNvPr>
                <p:cNvSpPr>
                  <a:spLocks noChangeArrowheads="1"/>
                </p:cNvSpPr>
                <p:nvPr/>
              </p:nvSpPr>
              <p:spPr bwMode="auto">
                <a:xfrm>
                  <a:off x="1295400" y="3438802"/>
                  <a:ext cx="984922"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a:latin typeface="Helvetica" charset="0"/>
                    </a:rPr>
                    <a:t>Pump</a:t>
                  </a:r>
                </a:p>
              </p:txBody>
            </p:sp>
          </p:grpSp>
          <p:grpSp>
            <p:nvGrpSpPr>
              <p:cNvPr id="15" name="Group 14">
                <a:extLst>
                  <a:ext uri="{FF2B5EF4-FFF2-40B4-BE49-F238E27FC236}">
                    <a16:creationId xmlns:a16="http://schemas.microsoft.com/office/drawing/2014/main" id="{0EE8B9B0-189D-40F7-994E-A45D5112F8A2}"/>
                  </a:ext>
                </a:extLst>
              </p:cNvPr>
              <p:cNvGrpSpPr/>
              <p:nvPr/>
            </p:nvGrpSpPr>
            <p:grpSpPr>
              <a:xfrm>
                <a:off x="3542136" y="3637101"/>
                <a:ext cx="2684175" cy="2444611"/>
                <a:chOff x="3426610" y="3549640"/>
                <a:chExt cx="2684175" cy="2444611"/>
              </a:xfrm>
            </p:grpSpPr>
            <p:sp>
              <p:nvSpPr>
                <p:cNvPr id="21" name="Line 13">
                  <a:extLst>
                    <a:ext uri="{FF2B5EF4-FFF2-40B4-BE49-F238E27FC236}">
                      <a16:creationId xmlns:a16="http://schemas.microsoft.com/office/drawing/2014/main" id="{69DE852D-3D4D-4079-A93A-3453FF1516D0}"/>
                    </a:ext>
                  </a:extLst>
                </p:cNvPr>
                <p:cNvSpPr>
                  <a:spLocks noChangeShapeType="1"/>
                </p:cNvSpPr>
                <p:nvPr/>
              </p:nvSpPr>
              <p:spPr bwMode="auto">
                <a:xfrm>
                  <a:off x="4246885" y="3947963"/>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2" name="Line 14">
                  <a:extLst>
                    <a:ext uri="{FF2B5EF4-FFF2-40B4-BE49-F238E27FC236}">
                      <a16:creationId xmlns:a16="http://schemas.microsoft.com/office/drawing/2014/main" id="{55B6550F-C009-415A-BC54-B1121C7FB83A}"/>
                    </a:ext>
                  </a:extLst>
                </p:cNvPr>
                <p:cNvSpPr>
                  <a:spLocks noChangeShapeType="1"/>
                </p:cNvSpPr>
                <p:nvPr/>
              </p:nvSpPr>
              <p:spPr bwMode="auto">
                <a:xfrm>
                  <a:off x="5218474" y="3947963"/>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3" name="Line 15">
                  <a:extLst>
                    <a:ext uri="{FF2B5EF4-FFF2-40B4-BE49-F238E27FC236}">
                      <a16:creationId xmlns:a16="http://schemas.microsoft.com/office/drawing/2014/main" id="{570C204D-4B46-40D9-AC40-E5F94EAFC2EF}"/>
                    </a:ext>
                  </a:extLst>
                </p:cNvPr>
                <p:cNvSpPr>
                  <a:spLocks noChangeShapeType="1"/>
                </p:cNvSpPr>
                <p:nvPr/>
              </p:nvSpPr>
              <p:spPr bwMode="auto">
                <a:xfrm flipH="1">
                  <a:off x="6095999" y="4124188"/>
                  <a:ext cx="1" cy="18684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24" name="Rectangle 12">
                  <a:extLst>
                    <a:ext uri="{FF2B5EF4-FFF2-40B4-BE49-F238E27FC236}">
                      <a16:creationId xmlns:a16="http://schemas.microsoft.com/office/drawing/2014/main" id="{06538ADA-80D3-466E-A2BE-6B87E28161C0}"/>
                    </a:ext>
                  </a:extLst>
                </p:cNvPr>
                <p:cNvSpPr>
                  <a:spLocks noChangeArrowheads="1"/>
                </p:cNvSpPr>
                <p:nvPr/>
              </p:nvSpPr>
              <p:spPr bwMode="auto">
                <a:xfrm>
                  <a:off x="3426610" y="3549640"/>
                  <a:ext cx="1640550" cy="45692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000" u="sng" dirty="0" err="1">
                      <a:latin typeface="Helvetica" charset="0"/>
                    </a:rPr>
                    <a:t>GearRange</a:t>
                  </a:r>
                  <a:endParaRPr lang="en-US" sz="2000" u="sng" dirty="0">
                    <a:latin typeface="Helvetica" charset="0"/>
                  </a:endParaRPr>
                </a:p>
              </p:txBody>
            </p:sp>
            <p:sp>
              <p:nvSpPr>
                <p:cNvPr id="25" name="Rectangle 10">
                  <a:extLst>
                    <a:ext uri="{FF2B5EF4-FFF2-40B4-BE49-F238E27FC236}">
                      <a16:creationId xmlns:a16="http://schemas.microsoft.com/office/drawing/2014/main" id="{C9AAA861-CDF9-488C-9354-79BFEB8ECF57}"/>
                    </a:ext>
                  </a:extLst>
                </p:cNvPr>
                <p:cNvSpPr>
                  <a:spLocks noChangeArrowheads="1"/>
                </p:cNvSpPr>
                <p:nvPr/>
              </p:nvSpPr>
              <p:spPr bwMode="auto">
                <a:xfrm>
                  <a:off x="3563170" y="3951139"/>
                  <a:ext cx="2547615"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Start       Stop       Factor</a:t>
                  </a:r>
                </a:p>
                <a:p>
                  <a:pPr defTabSz="820738"/>
                  <a:r>
                    <a:rPr lang="en-US" sz="1600" dirty="0">
                      <a:latin typeface="Helvetica" charset="0"/>
                    </a:rPr>
                    <a:t>0	10	1</a:t>
                  </a:r>
                </a:p>
                <a:p>
                  <a:pPr defTabSz="820738"/>
                  <a:r>
                    <a:rPr lang="en-US" sz="1600" dirty="0">
                      <a:latin typeface="Helvetica" charset="0"/>
                    </a:rPr>
                    <a:t>10	25	1.75</a:t>
                  </a:r>
                </a:p>
                <a:p>
                  <a:pPr defTabSz="820738"/>
                  <a:r>
                    <a:rPr lang="en-US" sz="1600" dirty="0">
                      <a:latin typeface="Helvetica" charset="0"/>
                    </a:rPr>
                    <a:t>25	50	2</a:t>
                  </a:r>
                </a:p>
                <a:p>
                  <a:pPr defTabSz="820738"/>
                  <a:r>
                    <a:rPr lang="en-US" sz="1600" dirty="0">
                      <a:latin typeface="Helvetica" charset="0"/>
                    </a:rPr>
                    <a:t>0	20	1 </a:t>
                  </a:r>
                </a:p>
                <a:p>
                  <a:pPr defTabSz="820738"/>
                  <a:r>
                    <a:rPr lang="en-US" sz="1600" dirty="0">
                      <a:latin typeface="Helvetica" charset="0"/>
                    </a:rPr>
                    <a:t>20	80	3</a:t>
                  </a:r>
                </a:p>
                <a:p>
                  <a:pPr defTabSz="820738"/>
                  <a:r>
                    <a:rPr lang="en-US" sz="1600" dirty="0">
                      <a:latin typeface="Helvetica" charset="0"/>
                    </a:rPr>
                    <a:t>10	20	0.75</a:t>
                  </a:r>
                </a:p>
                <a:p>
                  <a:pPr defTabSz="820738"/>
                  <a:r>
                    <a:rPr lang="en-US" sz="1600" dirty="0">
                      <a:latin typeface="Helvetica" charset="0"/>
                    </a:rPr>
                    <a:t>20	45	1.75</a:t>
                  </a:r>
                </a:p>
              </p:txBody>
            </p:sp>
          </p:grpSp>
          <p:cxnSp>
            <p:nvCxnSpPr>
              <p:cNvPr id="16" name="Straight Connector 15">
                <a:extLst>
                  <a:ext uri="{FF2B5EF4-FFF2-40B4-BE49-F238E27FC236}">
                    <a16:creationId xmlns:a16="http://schemas.microsoft.com/office/drawing/2014/main" id="{7DF61325-43B0-46C2-AC5F-F58BC185F164}"/>
                  </a:ext>
                </a:extLst>
              </p:cNvPr>
              <p:cNvCxnSpPr>
                <a:cxnSpLocks/>
              </p:cNvCxnSpPr>
              <p:nvPr/>
            </p:nvCxnSpPr>
            <p:spPr bwMode="auto">
              <a:xfrm flipV="1">
                <a:off x="1752600" y="4438909"/>
                <a:ext cx="1997212" cy="1330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050DEAA-5FF5-4171-A524-FB5380D9777E}"/>
                  </a:ext>
                </a:extLst>
              </p:cNvPr>
              <p:cNvCxnSpPr>
                <a:cxnSpLocks/>
              </p:cNvCxnSpPr>
              <p:nvPr/>
            </p:nvCxnSpPr>
            <p:spPr bwMode="auto">
              <a:xfrm>
                <a:off x="1752600" y="4648200"/>
                <a:ext cx="2021343" cy="40658"/>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F14F51B-6832-44E5-A248-50A89366F96C}"/>
                  </a:ext>
                </a:extLst>
              </p:cNvPr>
              <p:cNvCxnSpPr>
                <a:cxnSpLocks/>
              </p:cNvCxnSpPr>
              <p:nvPr/>
            </p:nvCxnSpPr>
            <p:spPr bwMode="auto">
              <a:xfrm>
                <a:off x="1752600" y="4690952"/>
                <a:ext cx="1997212" cy="213491"/>
              </a:xfrm>
              <a:prstGeom prst="line">
                <a:avLst/>
              </a:prstGeom>
              <a:solidFill>
                <a:schemeClr val="accent1"/>
              </a:solidFill>
              <a:ln w="190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CE5F2F1-A7E0-47CC-9BA6-C8D49412848D}"/>
                  </a:ext>
                </a:extLst>
              </p:cNvPr>
              <p:cNvCxnSpPr>
                <a:cxnSpLocks/>
              </p:cNvCxnSpPr>
              <p:nvPr/>
            </p:nvCxnSpPr>
            <p:spPr bwMode="auto">
              <a:xfrm>
                <a:off x="1708016" y="5204629"/>
                <a:ext cx="2029950"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F62AAF3-8D49-4F0B-A4ED-F26EF0495F32}"/>
                  </a:ext>
                </a:extLst>
              </p:cNvPr>
              <p:cNvCxnSpPr>
                <a:cxnSpLocks/>
              </p:cNvCxnSpPr>
              <p:nvPr/>
            </p:nvCxnSpPr>
            <p:spPr bwMode="auto">
              <a:xfrm>
                <a:off x="1708016" y="5247182"/>
                <a:ext cx="2029950" cy="173032"/>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3FDFCD8C-7D0A-4050-BA42-1AC2513A4A2F}"/>
                </a:ext>
              </a:extLst>
            </p:cNvPr>
            <p:cNvCxnSpPr>
              <a:cxnSpLocks/>
            </p:cNvCxnSpPr>
            <p:nvPr/>
          </p:nvCxnSpPr>
          <p:spPr bwMode="auto">
            <a:xfrm>
              <a:off x="2677991" y="2826698"/>
              <a:ext cx="1747362" cy="152867"/>
            </a:xfrm>
            <a:prstGeom prst="line">
              <a:avLst/>
            </a:prstGeom>
            <a:solidFill>
              <a:schemeClr val="accent1"/>
            </a:solidFill>
            <a:ln w="19050" cap="flat" cmpd="sng" algn="ctr">
              <a:solidFill>
                <a:srgbClr val="00B05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F095A79-1505-45D0-A30A-7942FD3D7948}"/>
                </a:ext>
              </a:extLst>
            </p:cNvPr>
            <p:cNvCxnSpPr>
              <a:cxnSpLocks/>
            </p:cNvCxnSpPr>
            <p:nvPr/>
          </p:nvCxnSpPr>
          <p:spPr bwMode="auto">
            <a:xfrm>
              <a:off x="2663206" y="2903131"/>
              <a:ext cx="1762147" cy="311245"/>
            </a:xfrm>
            <a:prstGeom prst="line">
              <a:avLst/>
            </a:prstGeom>
            <a:solidFill>
              <a:schemeClr val="accent1"/>
            </a:solidFill>
            <a:ln w="19050" cap="flat" cmpd="sng" algn="ctr">
              <a:solidFill>
                <a:srgbClr val="00B050"/>
              </a:solidFill>
              <a:prstDash val="solid"/>
              <a:round/>
              <a:headEnd type="none" w="med" len="med"/>
              <a:tailEnd type="none" w="med" len="med"/>
            </a:ln>
            <a:effectLst/>
          </p:spPr>
        </p:cxnSp>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Models</a:t>
            </a:r>
          </a:p>
        </p:txBody>
      </p:sp>
      <p:sp>
        <p:nvSpPr>
          <p:cNvPr id="3" name="Content Placeholder 2"/>
          <p:cNvSpPr>
            <a:spLocks noGrp="1"/>
          </p:cNvSpPr>
          <p:nvPr>
            <p:ph idx="1"/>
          </p:nvPr>
        </p:nvSpPr>
        <p:spPr>
          <a:xfrm>
            <a:off x="381000" y="1081548"/>
            <a:ext cx="8458200" cy="5243052"/>
          </a:xfrm>
        </p:spPr>
        <p:txBody>
          <a:bodyPr/>
          <a:lstStyle/>
          <a:p>
            <a:r>
              <a:rPr lang="en-US" dirty="0"/>
              <a:t>Class models capture:</a:t>
            </a:r>
          </a:p>
          <a:p>
            <a:pPr lvl="1"/>
            <a:r>
              <a:rPr lang="en-US" dirty="0"/>
              <a:t>abstractions of the things in and around the system</a:t>
            </a:r>
          </a:p>
          <a:p>
            <a:pPr lvl="2"/>
            <a:r>
              <a:rPr lang="en-US" sz="2200" dirty="0"/>
              <a:t>Ideally the invariants, the things and concepts inherent in the subject matter regardless of the current requirements</a:t>
            </a:r>
          </a:p>
          <a:p>
            <a:pPr lvl="1"/>
            <a:r>
              <a:rPr lang="en-US" dirty="0"/>
              <a:t>associations between the instances of these abstractions</a:t>
            </a:r>
          </a:p>
          <a:p>
            <a:pPr lvl="1"/>
            <a:r>
              <a:rPr lang="en-US" dirty="0"/>
              <a:t>rules about the instance population at any point in time</a:t>
            </a:r>
          </a:p>
          <a:p>
            <a:pPr lvl="1"/>
            <a:r>
              <a:rPr lang="en-US" dirty="0"/>
              <a:t>a single subject matter</a:t>
            </a:r>
          </a:p>
          <a:p>
            <a:pPr lvl="2"/>
            <a:r>
              <a:rPr lang="en-US" dirty="0"/>
              <a:t>a solution satisfying the requirements</a:t>
            </a:r>
          </a:p>
          <a:p>
            <a:pPr lvl="2"/>
            <a:r>
              <a:rPr lang="en-US" dirty="0"/>
              <a:t>not a comprehensive description</a:t>
            </a:r>
          </a:p>
          <a:p>
            <a:endParaRPr lang="en-US" dirty="0"/>
          </a:p>
        </p:txBody>
      </p:sp>
      <p:sp>
        <p:nvSpPr>
          <p:cNvPr id="4" name="Speech Bubble: Rectangle with Corners Rounded 3">
            <a:extLst>
              <a:ext uri="{FF2B5EF4-FFF2-40B4-BE49-F238E27FC236}">
                <a16:creationId xmlns:a16="http://schemas.microsoft.com/office/drawing/2014/main" id="{252CD23D-CCEA-4FC5-AB51-B2F14A8087F8}"/>
              </a:ext>
            </a:extLst>
          </p:cNvPr>
          <p:cNvSpPr/>
          <p:nvPr/>
        </p:nvSpPr>
        <p:spPr bwMode="auto">
          <a:xfrm>
            <a:off x="2057400" y="4724400"/>
            <a:ext cx="5638800" cy="1052052"/>
          </a:xfrm>
          <a:prstGeom prst="wedgeRoundRectCallout">
            <a:avLst>
              <a:gd name="adj1" fmla="val -41263"/>
              <a:gd name="adj2" fmla="val 9346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granularity of reuse is the </a:t>
            </a:r>
            <a:r>
              <a:rPr kumimoji="0" lang="en-US" sz="1800" b="1" u="none" strike="noStrike" cap="none" normalizeH="0" baseline="0" dirty="0">
                <a:ln>
                  <a:noFill/>
                </a:ln>
                <a:solidFill>
                  <a:schemeClr val="tx1"/>
                </a:solidFill>
                <a:effectLst/>
                <a:latin typeface="Arial" charset="0"/>
              </a:rPr>
              <a:t>entire class diagram </a:t>
            </a:r>
            <a:r>
              <a:rPr kumimoji="0" lang="en-US" sz="1800" b="0" i="0" u="none" strike="noStrike" cap="none" normalizeH="0" baseline="0" dirty="0">
                <a:ln>
                  <a:noFill/>
                </a:ln>
                <a:solidFill>
                  <a:schemeClr val="tx1"/>
                </a:solidFill>
                <a:effectLst/>
                <a:latin typeface="Arial" charset="0"/>
              </a:rPr>
              <a:t>for a subject matter, </a:t>
            </a:r>
            <a:r>
              <a:rPr kumimoji="0" lang="en-US" sz="1800" b="1" u="none" strike="noStrike" cap="none" normalizeH="0" baseline="0" dirty="0">
                <a:ln>
                  <a:noFill/>
                </a:ln>
                <a:solidFill>
                  <a:schemeClr val="tx1"/>
                </a:solidFill>
                <a:effectLst/>
                <a:latin typeface="Arial" charset="0"/>
              </a:rPr>
              <a:t>not an individual class</a:t>
            </a:r>
            <a:r>
              <a:rPr kumimoji="0" lang="en-US" sz="1800" b="0" i="0" u="none" strike="noStrike" cap="none" normalizeH="0" baseline="0" dirty="0">
                <a:ln>
                  <a:noFill/>
                </a:ln>
                <a:solidFill>
                  <a:schemeClr val="tx1"/>
                </a:solidFill>
                <a:effectLst/>
                <a:latin typeface="Arial" charset="0"/>
              </a:rPr>
              <a:t>.</a:t>
            </a:r>
          </a:p>
        </p:txBody>
      </p:sp>
    </p:spTree>
    <p:extLst>
      <p:ext uri="{BB962C8B-B14F-4D97-AF65-F5344CB8AC3E}">
        <p14:creationId xmlns:p14="http://schemas.microsoft.com/office/powerpoint/2010/main" val="12481132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Class Models</a:t>
            </a:r>
          </a:p>
        </p:txBody>
      </p:sp>
      <p:sp>
        <p:nvSpPr>
          <p:cNvPr id="3" name="Content Placeholder 2"/>
          <p:cNvSpPr>
            <a:spLocks noGrp="1"/>
          </p:cNvSpPr>
          <p:nvPr>
            <p:ph idx="1"/>
          </p:nvPr>
        </p:nvSpPr>
        <p:spPr/>
        <p:txBody>
          <a:bodyPr/>
          <a:lstStyle/>
          <a:p>
            <a:pPr lvl="1"/>
            <a:r>
              <a:rPr lang="en-US" dirty="0"/>
              <a:t>Are easily understood by:</a:t>
            </a:r>
          </a:p>
          <a:p>
            <a:pPr lvl="2"/>
            <a:r>
              <a:rPr lang="en-US" sz="2200" dirty="0"/>
              <a:t>Experts in the subject matter so they can verify/dispute its correctness</a:t>
            </a:r>
          </a:p>
          <a:p>
            <a:pPr lvl="2"/>
            <a:r>
              <a:rPr lang="en-US" sz="2200" dirty="0"/>
              <a:t>Those new to the subject matter so they can learn the domain</a:t>
            </a:r>
            <a:endParaRPr lang="en-US" dirty="0"/>
          </a:p>
          <a:p>
            <a:pPr lvl="1"/>
            <a:r>
              <a:rPr lang="en-US" dirty="0"/>
              <a:t>Expose more information on the class diagram to lead to simpler state models and activities.</a:t>
            </a:r>
          </a:p>
          <a:p>
            <a:pPr lvl="1"/>
            <a:r>
              <a:rPr lang="en-US" dirty="0"/>
              <a:t>Expose information, not hide (“encapsulate”) it</a:t>
            </a:r>
          </a:p>
          <a:p>
            <a:endParaRPr lang="en-US" dirty="0"/>
          </a:p>
        </p:txBody>
      </p:sp>
      <p:sp>
        <p:nvSpPr>
          <p:cNvPr id="5" name="Speech Bubble: Rectangle with Corners Rounded 4">
            <a:extLst>
              <a:ext uri="{FF2B5EF4-FFF2-40B4-BE49-F238E27FC236}">
                <a16:creationId xmlns:a16="http://schemas.microsoft.com/office/drawing/2014/main" id="{4CA19E51-EBA1-4A97-9EBB-693053542608}"/>
              </a:ext>
            </a:extLst>
          </p:cNvPr>
          <p:cNvSpPr/>
          <p:nvPr/>
        </p:nvSpPr>
        <p:spPr bwMode="auto">
          <a:xfrm>
            <a:off x="2171700" y="4876800"/>
            <a:ext cx="5257800" cy="1219200"/>
          </a:xfrm>
          <a:prstGeom prst="wedgeRoundRectCallout">
            <a:avLst>
              <a:gd name="adj1" fmla="val -60664"/>
              <a:gd name="adj2" fmla="val 5180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class diagram forms the basis for the domain.  Investing in an accurate and precise model at this stage pays dividends later.</a:t>
            </a:r>
          </a:p>
        </p:txBody>
      </p:sp>
    </p:spTree>
    <p:extLst>
      <p:ext uri="{BB962C8B-B14F-4D97-AF65-F5344CB8AC3E}">
        <p14:creationId xmlns:p14="http://schemas.microsoft.com/office/powerpoint/2010/main" val="3638902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Some instances progress through stages during their lifetime.</a:t>
            </a:r>
            <a:br>
              <a:rPr lang="en-GB" dirty="0"/>
            </a:br>
            <a:endParaRPr lang="en-GB" dirty="0"/>
          </a:p>
          <a:p>
            <a:r>
              <a:rPr lang="en-GB" dirty="0"/>
              <a:t>The collection of stages and the order of progression constitutes its </a:t>
            </a:r>
            <a:r>
              <a:rPr lang="en-GB" i="1" dirty="0"/>
              <a:t>lifecycle</a:t>
            </a:r>
            <a:r>
              <a:rPr lang="en-GB" dirty="0"/>
              <a:t>.</a:t>
            </a:r>
          </a:p>
          <a:p>
            <a:endParaRPr lang="en-GB" dirty="0"/>
          </a:p>
          <a:p>
            <a:r>
              <a:rPr lang="en-GB" dirty="0"/>
              <a:t>It is represented as a </a:t>
            </a:r>
            <a:r>
              <a:rPr lang="en-GB" i="1" dirty="0"/>
              <a:t>state model</a:t>
            </a:r>
            <a:r>
              <a:rPr lang="en-GB" dirty="0"/>
              <a:t>, which may be captured as:</a:t>
            </a:r>
          </a:p>
          <a:p>
            <a:pPr lvl="1"/>
            <a:r>
              <a:rPr lang="en-GB" dirty="0"/>
              <a:t>a state diagram</a:t>
            </a:r>
          </a:p>
          <a:p>
            <a:pPr lvl="1"/>
            <a:r>
              <a:rPr lang="en-GB" dirty="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a:t>Button pushed</a:t>
              </a:r>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a:t>Door closed</a:t>
              </a:r>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a:t>Arrive </a:t>
              </a:r>
            </a:p>
            <a:p>
              <a:r>
                <a:rPr lang="en-US" sz="1200" dirty="0"/>
                <a:t>at floor</a:t>
              </a:r>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a:t>Door opened</a:t>
              </a:r>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extLst>
                    <a:ext uri="{9D8B030D-6E8A-4147-A177-3AD203B41FA5}">
                      <a16:colId xmlns:a16="http://schemas.microsoft.com/office/drawing/2014/main" val="20000"/>
                    </a:ext>
                  </a:extLst>
                </a:gridCol>
                <a:gridCol w="688063">
                  <a:extLst>
                    <a:ext uri="{9D8B030D-6E8A-4147-A177-3AD203B41FA5}">
                      <a16:colId xmlns:a16="http://schemas.microsoft.com/office/drawing/2014/main" val="20001"/>
                    </a:ext>
                  </a:extLst>
                </a:gridCol>
                <a:gridCol w="688063">
                  <a:extLst>
                    <a:ext uri="{9D8B030D-6E8A-4147-A177-3AD203B41FA5}">
                      <a16:colId xmlns:a16="http://schemas.microsoft.com/office/drawing/2014/main" val="20002"/>
                    </a:ext>
                  </a:extLst>
                </a:gridCol>
                <a:gridCol w="688063">
                  <a:extLst>
                    <a:ext uri="{9D8B030D-6E8A-4147-A177-3AD203B41FA5}">
                      <a16:colId xmlns:a16="http://schemas.microsoft.com/office/drawing/2014/main" val="20003"/>
                    </a:ext>
                  </a:extLst>
                </a:gridCol>
                <a:gridCol w="688063">
                  <a:extLst>
                    <a:ext uri="{9D8B030D-6E8A-4147-A177-3AD203B41FA5}">
                      <a16:colId xmlns:a16="http://schemas.microsoft.com/office/drawing/2014/main" val="20004"/>
                    </a:ext>
                  </a:extLst>
                </a:gridCol>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a:t>State Models</a:t>
            </a:r>
            <a:endParaRPr lang="en-US" dirty="0"/>
          </a:p>
        </p:txBody>
      </p:sp>
      <p:sp>
        <p:nvSpPr>
          <p:cNvPr id="100355" name="Rectangle 5"/>
          <p:cNvSpPr>
            <a:spLocks noGrp="1" noChangeArrowheads="1"/>
          </p:cNvSpPr>
          <p:nvPr>
            <p:ph type="body" idx="1"/>
          </p:nvPr>
        </p:nvSpPr>
        <p:spPr/>
        <p:txBody>
          <a:bodyPr/>
          <a:lstStyle/>
          <a:p>
            <a:r>
              <a:rPr lang="en-GB" dirty="0"/>
              <a:t>A state diagram comprises:</a:t>
            </a:r>
          </a:p>
          <a:p>
            <a:pPr lvl="1"/>
            <a:r>
              <a:rPr lang="en-GB" dirty="0"/>
              <a:t>  States</a:t>
            </a:r>
          </a:p>
          <a:p>
            <a:pPr lvl="1"/>
            <a:r>
              <a:rPr lang="en-GB" dirty="0"/>
              <a:t>  Transitions</a:t>
            </a:r>
          </a:p>
          <a:p>
            <a:pPr lvl="1"/>
            <a:r>
              <a:rPr lang="en-GB" dirty="0"/>
              <a:t>  Events</a:t>
            </a:r>
          </a:p>
          <a:p>
            <a:pPr lvl="1"/>
            <a:r>
              <a:rPr lang="en-GB" dirty="0"/>
              <a:t>  Activities</a:t>
            </a:r>
          </a:p>
          <a:p>
            <a:pPr lvl="1"/>
            <a:endParaRPr lang="en-GB" dirty="0"/>
          </a:p>
          <a:p>
            <a:pPr lvl="1"/>
            <a:endParaRPr lang="en-GB" dirty="0"/>
          </a:p>
          <a:p>
            <a:pPr lvl="1"/>
            <a:endParaRPr lang="en-GB" dirty="0"/>
          </a:p>
          <a:p>
            <a:pPr lvl="1"/>
            <a:endParaRPr lang="en-GB" dirty="0"/>
          </a:p>
          <a:p>
            <a:pPr lvl="1"/>
            <a:endParaRPr lang="en-GB" dirty="0"/>
          </a:p>
          <a:p>
            <a:r>
              <a:rPr lang="en-GB" dirty="0"/>
              <a:t>We’ll talk about each in turn.</a:t>
            </a:r>
          </a:p>
          <a:p>
            <a:endParaRPr lang="en-GB" dirty="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t>States</a:t>
            </a:r>
          </a:p>
        </p:txBody>
      </p:sp>
      <p:sp>
        <p:nvSpPr>
          <p:cNvPr id="102403" name="Content Placeholder 2"/>
          <p:cNvSpPr>
            <a:spLocks noGrp="1"/>
          </p:cNvSpPr>
          <p:nvPr>
            <p:ph idx="1"/>
          </p:nvPr>
        </p:nvSpPr>
        <p:spPr/>
        <p:txBody>
          <a:bodyPr/>
          <a:lstStyle/>
          <a:p>
            <a:pPr marL="0" indent="0"/>
            <a:r>
              <a:rPr lang="en-US" dirty="0"/>
              <a:t>A </a:t>
            </a:r>
            <a:r>
              <a:rPr lang="en-US" i="1" dirty="0"/>
              <a:t>state </a:t>
            </a:r>
            <a:r>
              <a:rPr lang="en-US" dirty="0"/>
              <a:t>is an abstraction of a stage in an instance’s lifecycle.</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Use Cases</a:t>
            </a:r>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a:t>1</a:t>
            </a:r>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a:t>41</a:t>
            </a:r>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a:t>12</a:t>
            </a:r>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a:t>16</a:t>
            </a:r>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a:t>31</a:t>
            </a:r>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a:t>11</a:t>
            </a:r>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a:t>15</a:t>
            </a:r>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sp>
        <p:nvSpPr>
          <p:cNvPr id="31" name="Content Placeholder 30"/>
          <p:cNvSpPr>
            <a:spLocks noGrp="1"/>
          </p:cNvSpPr>
          <p:nvPr>
            <p:ph idx="1"/>
          </p:nvPr>
        </p:nvSpPr>
        <p:spPr>
          <a:xfrm>
            <a:off x="762000" y="1219200"/>
            <a:ext cx="4343400" cy="5105400"/>
          </a:xfrm>
        </p:spPr>
        <p:txBody>
          <a:bodyPr/>
          <a:lstStyle/>
          <a:p>
            <a:r>
              <a:rPr lang="en-US" dirty="0"/>
              <a:t>Use cases, our basic unit of organization, cover multiple functional requirements. </a:t>
            </a:r>
          </a:p>
        </p:txBody>
      </p:sp>
    </p:spTree>
    <p:extLst>
      <p:ext uri="{BB962C8B-B14F-4D97-AF65-F5344CB8AC3E}">
        <p14:creationId xmlns:p14="http://schemas.microsoft.com/office/powerpoint/2010/main" val="35608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a:t>A </a:t>
            </a:r>
            <a:r>
              <a:rPr lang="en-US" i="1" dirty="0"/>
              <a:t>transition </a:t>
            </a:r>
            <a:r>
              <a:rPr lang="en-US" dirty="0"/>
              <a:t>is a change from one state to another (possibly the same) state.</a:t>
            </a:r>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a:t>Events</a:t>
            </a:r>
          </a:p>
        </p:txBody>
      </p:sp>
      <p:sp>
        <p:nvSpPr>
          <p:cNvPr id="103427" name="Content Placeholder 2"/>
          <p:cNvSpPr>
            <a:spLocks noGrp="1"/>
          </p:cNvSpPr>
          <p:nvPr>
            <p:ph idx="1"/>
          </p:nvPr>
        </p:nvSpPr>
        <p:spPr/>
        <p:txBody>
          <a:bodyPr/>
          <a:lstStyle/>
          <a:p>
            <a:pPr marL="0" indent="0"/>
            <a:r>
              <a:rPr lang="en-US" dirty="0"/>
              <a:t>An </a:t>
            </a:r>
            <a:r>
              <a:rPr lang="en-US" i="1" dirty="0"/>
              <a:t>event </a:t>
            </a:r>
            <a:r>
              <a:rPr lang="en-US" dirty="0"/>
              <a:t>is an abstraction of a real-world incident that causes the instance to move from one state to another.</a:t>
            </a:r>
          </a:p>
          <a:p>
            <a:pPr marL="0" indent="0"/>
            <a:endParaRPr lang="en-US" dirty="0"/>
          </a:p>
          <a:p>
            <a:pPr marL="0" indent="0"/>
            <a:endParaRPr lang="en-US" dirty="0"/>
          </a:p>
          <a:p>
            <a:pPr marL="0" indent="0"/>
            <a:endParaRPr lang="en-US" dirty="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a:t>Button pushed</a:t>
              </a:r>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a:t>Door closed</a:t>
              </a:r>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a:t>Arrive </a:t>
              </a:r>
            </a:p>
            <a:p>
              <a:r>
                <a:rPr lang="en-US" dirty="0"/>
                <a:t>at floor</a:t>
              </a:r>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a:t>Door opened</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An </a:t>
            </a:r>
            <a:r>
              <a:rPr lang="en-US" i="1" dirty="0"/>
              <a:t>activity </a:t>
            </a:r>
            <a:r>
              <a:rPr lang="en-US" dirty="0"/>
              <a:t>comprises a collection of actions that </a:t>
            </a:r>
            <a:r>
              <a:rPr lang="en-US" i="1" dirty="0"/>
              <a:t>do </a:t>
            </a:r>
            <a:r>
              <a:rPr lang="en-US" dirty="0"/>
              <a:t>something:</a:t>
            </a:r>
          </a:p>
          <a:p>
            <a:pPr lvl="1"/>
            <a:r>
              <a:rPr lang="en-US" dirty="0"/>
              <a:t>Create and delete instances</a:t>
            </a:r>
          </a:p>
          <a:p>
            <a:pPr lvl="1"/>
            <a:r>
              <a:rPr lang="en-US" dirty="0"/>
              <a:t>Read and write </a:t>
            </a:r>
            <a:br>
              <a:rPr lang="en-US" dirty="0"/>
            </a:br>
            <a:r>
              <a:rPr lang="en-US" dirty="0"/>
              <a:t>attributes</a:t>
            </a:r>
          </a:p>
          <a:p>
            <a:pPr lvl="1"/>
            <a:r>
              <a:rPr lang="en-US" dirty="0"/>
              <a:t>Create and </a:t>
            </a:r>
            <a:br>
              <a:rPr lang="en-US" dirty="0"/>
            </a:br>
            <a:r>
              <a:rPr lang="en-US" dirty="0"/>
              <a:t>delete links</a:t>
            </a:r>
          </a:p>
          <a:p>
            <a:pPr lvl="1"/>
            <a:r>
              <a:rPr lang="en-US" dirty="0"/>
              <a:t>Perform logic </a:t>
            </a:r>
            <a:br>
              <a:rPr lang="en-US" dirty="0"/>
            </a:br>
            <a:r>
              <a:rPr lang="en-US" dirty="0"/>
              <a:t>and arithmetic</a:t>
            </a:r>
          </a:p>
          <a:p>
            <a:pPr lvl="1"/>
            <a:r>
              <a:rPr lang="en-US" dirty="0"/>
              <a:t>Send events to </a:t>
            </a:r>
            <a:br>
              <a:rPr lang="en-US" dirty="0"/>
            </a:br>
            <a:r>
              <a:rPr lang="en-US" dirty="0"/>
              <a:t>other state machines</a:t>
            </a:r>
          </a:p>
          <a:p>
            <a:pPr lvl="1"/>
            <a:endParaRPr lang="en-US" dirty="0"/>
          </a:p>
        </p:txBody>
      </p:sp>
      <p:sp>
        <p:nvSpPr>
          <p:cNvPr id="15" name="TextBox 14"/>
          <p:cNvSpPr txBox="1"/>
          <p:nvPr/>
        </p:nvSpPr>
        <p:spPr>
          <a:xfrm>
            <a:off x="7295007" y="249597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Rectangle 21"/>
          <p:cNvSpPr/>
          <p:nvPr/>
        </p:nvSpPr>
        <p:spPr bwMode="auto">
          <a:xfrm>
            <a:off x="5390384" y="228600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23" name="Rectangle 22"/>
          <p:cNvSpPr/>
          <p:nvPr/>
        </p:nvSpPr>
        <p:spPr bwMode="auto">
          <a:xfrm>
            <a:off x="6499316"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24" name="Rectangle 23"/>
          <p:cNvSpPr/>
          <p:nvPr/>
        </p:nvSpPr>
        <p:spPr bwMode="auto">
          <a:xfrm>
            <a:off x="4004219" y="306225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25" name="Rectangle 24"/>
          <p:cNvSpPr/>
          <p:nvPr/>
        </p:nvSpPr>
        <p:spPr bwMode="auto">
          <a:xfrm>
            <a:off x="5390384" y="4004845"/>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6831996" y="242461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6624071" y="3547410"/>
            <a:ext cx="803976" cy="38812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725025" y="3339486"/>
            <a:ext cx="665359" cy="803976"/>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738886" y="2410755"/>
            <a:ext cx="637636" cy="665359"/>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8" name="TextBox 17"/>
          <p:cNvSpPr txBox="1"/>
          <p:nvPr/>
        </p:nvSpPr>
        <p:spPr>
          <a:xfrm>
            <a:off x="6937259" y="2162592"/>
            <a:ext cx="1298220" cy="276999"/>
          </a:xfrm>
          <a:prstGeom prst="rect">
            <a:avLst/>
          </a:prstGeom>
          <a:noFill/>
        </p:spPr>
        <p:txBody>
          <a:bodyPr wrap="square" rtlCol="0">
            <a:spAutoFit/>
          </a:bodyPr>
          <a:lstStyle/>
          <a:p>
            <a:r>
              <a:rPr lang="en-US" sz="1200" dirty="0"/>
              <a:t>Button pushed</a:t>
            </a:r>
          </a:p>
        </p:txBody>
      </p:sp>
      <p:sp>
        <p:nvSpPr>
          <p:cNvPr id="19" name="TextBox 18"/>
          <p:cNvSpPr txBox="1"/>
          <p:nvPr/>
        </p:nvSpPr>
        <p:spPr>
          <a:xfrm>
            <a:off x="7197798" y="3462160"/>
            <a:ext cx="1000821" cy="276999"/>
          </a:xfrm>
          <a:prstGeom prst="rect">
            <a:avLst/>
          </a:prstGeom>
          <a:noFill/>
        </p:spPr>
        <p:txBody>
          <a:bodyPr wrap="square" rtlCol="0">
            <a:spAutoFit/>
          </a:bodyPr>
          <a:lstStyle/>
          <a:p>
            <a:r>
              <a:rPr lang="en-US" sz="1200" dirty="0"/>
              <a:t>Door closed</a:t>
            </a:r>
          </a:p>
        </p:txBody>
      </p:sp>
      <p:sp>
        <p:nvSpPr>
          <p:cNvPr id="20" name="TextBox 19"/>
          <p:cNvSpPr txBox="1"/>
          <p:nvPr/>
        </p:nvSpPr>
        <p:spPr>
          <a:xfrm>
            <a:off x="4221507" y="4240455"/>
            <a:ext cx="1339070" cy="276999"/>
          </a:xfrm>
          <a:prstGeom prst="rect">
            <a:avLst/>
          </a:prstGeom>
          <a:noFill/>
        </p:spPr>
        <p:txBody>
          <a:bodyPr wrap="square" rtlCol="0">
            <a:spAutoFit/>
          </a:bodyPr>
          <a:lstStyle/>
          <a:p>
            <a:r>
              <a:rPr lang="en-US" sz="1200" dirty="0"/>
              <a:t>Arrived at floor</a:t>
            </a:r>
          </a:p>
        </p:txBody>
      </p:sp>
      <p:sp>
        <p:nvSpPr>
          <p:cNvPr id="21" name="TextBox 20"/>
          <p:cNvSpPr txBox="1"/>
          <p:nvPr/>
        </p:nvSpPr>
        <p:spPr>
          <a:xfrm>
            <a:off x="3678863" y="2708761"/>
            <a:ext cx="1121737" cy="276999"/>
          </a:xfrm>
          <a:prstGeom prst="rect">
            <a:avLst/>
          </a:prstGeom>
          <a:noFill/>
        </p:spPr>
        <p:txBody>
          <a:bodyPr wrap="square" rtlCol="0">
            <a:spAutoFit/>
          </a:bodyPr>
          <a:lstStyle/>
          <a:p>
            <a:r>
              <a:rPr lang="en-US" sz="1200" dirty="0"/>
              <a:t>Door opened</a:t>
            </a:r>
          </a:p>
        </p:txBody>
      </p:sp>
      <p:sp>
        <p:nvSpPr>
          <p:cNvPr id="30" name="TextBox 29"/>
          <p:cNvSpPr txBox="1"/>
          <p:nvPr/>
        </p:nvSpPr>
        <p:spPr>
          <a:xfrm>
            <a:off x="8001000" y="3080578"/>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4" name="TextBox 33"/>
          <p:cNvSpPr txBox="1"/>
          <p:nvPr/>
        </p:nvSpPr>
        <p:spPr>
          <a:xfrm>
            <a:off x="3257952" y="3090327"/>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35" name="TextBox 34"/>
          <p:cNvSpPr txBox="1"/>
          <p:nvPr/>
        </p:nvSpPr>
        <p:spPr>
          <a:xfrm>
            <a:off x="3967927" y="2393515"/>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Speech Bubble: Rectangle with Corners Rounded 3">
            <a:extLst>
              <a:ext uri="{FF2B5EF4-FFF2-40B4-BE49-F238E27FC236}">
                <a16:creationId xmlns:a16="http://schemas.microsoft.com/office/drawing/2014/main" id="{753F8576-A4BF-47CB-ACBB-6DF25F553BA0}"/>
              </a:ext>
            </a:extLst>
          </p:cNvPr>
          <p:cNvSpPr/>
          <p:nvPr/>
        </p:nvSpPr>
        <p:spPr bwMode="auto">
          <a:xfrm>
            <a:off x="5445831" y="4781300"/>
            <a:ext cx="3511205" cy="803976"/>
          </a:xfrm>
          <a:prstGeom prst="wedgeRoundRectCallout">
            <a:avLst>
              <a:gd name="adj1" fmla="val 22203"/>
              <a:gd name="adj2" fmla="val -4738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Activities may execute on a transition or on entry to a state</a:t>
            </a:r>
          </a:p>
        </p:txBody>
      </p:sp>
      <p:cxnSp>
        <p:nvCxnSpPr>
          <p:cNvPr id="31" name="Straight Arrow Connector 30">
            <a:extLst>
              <a:ext uri="{FF2B5EF4-FFF2-40B4-BE49-F238E27FC236}">
                <a16:creationId xmlns:a16="http://schemas.microsoft.com/office/drawing/2014/main" id="{C69FF91F-805F-4499-A48D-64587F7A9C3B}"/>
              </a:ext>
            </a:extLst>
          </p:cNvPr>
          <p:cNvCxnSpPr>
            <a:cxnSpLocks/>
          </p:cNvCxnSpPr>
          <p:nvPr/>
        </p:nvCxnSpPr>
        <p:spPr bwMode="auto">
          <a:xfrm flipH="1" flipV="1">
            <a:off x="7261831" y="3861833"/>
            <a:ext cx="670564" cy="919265"/>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EF3263D-78C8-44F6-9C11-1F48182B30C9}"/>
              </a:ext>
            </a:extLst>
          </p:cNvPr>
          <p:cNvCxnSpPr>
            <a:cxnSpLocks/>
          </p:cNvCxnSpPr>
          <p:nvPr/>
        </p:nvCxnSpPr>
        <p:spPr bwMode="auto">
          <a:xfrm flipV="1">
            <a:off x="6023588" y="4282078"/>
            <a:ext cx="105767" cy="499020"/>
          </a:xfrm>
          <a:prstGeom prst="straightConnector1">
            <a:avLst/>
          </a:prstGeom>
          <a:solidFill>
            <a:schemeClr val="accent1"/>
          </a:solidFill>
          <a:ln w="3175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2"/>
                                        </p:tgtEl>
                                        <p:attrNameLst>
                                          <p:attrName>fillcolor</p:attrName>
                                        </p:attrNameLst>
                                      </p:cBhvr>
                                      <p:to>
                                        <a:schemeClr val="accent2"/>
                                      </p:to>
                                    </p:animClr>
                                    <p:set>
                                      <p:cBhvr>
                                        <p:cTn id="7" dur="1000" fill="hold"/>
                                        <p:tgtEl>
                                          <p:spTgt spid="22"/>
                                        </p:tgtEl>
                                        <p:attrNameLst>
                                          <p:attrName>fill.type</p:attrName>
                                        </p:attrNameLst>
                                      </p:cBhvr>
                                      <p:to>
                                        <p:strVal val="solid"/>
                                      </p:to>
                                    </p:set>
                                    <p:set>
                                      <p:cBhvr>
                                        <p:cTn id="8" dur="1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 presetClass="emph" presetSubtype="2" fill="hold" nodeType="withEffect">
                                  <p:stCondLst>
                                    <p:cond delay="0"/>
                                  </p:stCondLst>
                                  <p:childTnLst>
                                    <p:animClr clrSpc="rgb" dir="cw">
                                      <p:cBhvr>
                                        <p:cTn id="15" dur="500" fill="hold"/>
                                        <p:tgtEl>
                                          <p:spTgt spid="22"/>
                                        </p:tgtEl>
                                        <p:attrNameLst>
                                          <p:attrName>fillcolor</p:attrName>
                                        </p:attrNameLst>
                                      </p:cBhvr>
                                      <p:to>
                                        <a:schemeClr val="bg1"/>
                                      </p:to>
                                    </p:animClr>
                                    <p:set>
                                      <p:cBhvr>
                                        <p:cTn id="16" dur="500" fill="hold"/>
                                        <p:tgtEl>
                                          <p:spTgt spid="22"/>
                                        </p:tgtEl>
                                        <p:attrNameLst>
                                          <p:attrName>fill.type</p:attrName>
                                        </p:attrNameLst>
                                      </p:cBhvr>
                                      <p:to>
                                        <p:strVal val="solid"/>
                                      </p:to>
                                    </p:set>
                                    <p:set>
                                      <p:cBhvr>
                                        <p:cTn id="17" dur="500" fill="hold"/>
                                        <p:tgtEl>
                                          <p:spTgt spid="22"/>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 presetClass="emph" presetSubtype="2" fill="hold" nodeType="afterEffect">
                                  <p:stCondLst>
                                    <p:cond delay="0"/>
                                  </p:stCondLst>
                                  <p:childTnLst>
                                    <p:animClr clrSpc="rgb" dir="cw">
                                      <p:cBhvr>
                                        <p:cTn id="27" dur="1000" fill="hold"/>
                                        <p:tgtEl>
                                          <p:spTgt spid="23"/>
                                        </p:tgtEl>
                                        <p:attrNameLst>
                                          <p:attrName>fillcolor</p:attrName>
                                        </p:attrNameLst>
                                      </p:cBhvr>
                                      <p:to>
                                        <a:schemeClr val="accent2"/>
                                      </p:to>
                                    </p:animClr>
                                    <p:set>
                                      <p:cBhvr>
                                        <p:cTn id="28" dur="1000" fill="hold"/>
                                        <p:tgtEl>
                                          <p:spTgt spid="23"/>
                                        </p:tgtEl>
                                        <p:attrNameLst>
                                          <p:attrName>fill.type</p:attrName>
                                        </p:attrNameLst>
                                      </p:cBhvr>
                                      <p:to>
                                        <p:strVal val="solid"/>
                                      </p:to>
                                    </p:set>
                                    <p:set>
                                      <p:cBhvr>
                                        <p:cTn id="29" dur="1000" fill="hold"/>
                                        <p:tgtEl>
                                          <p:spTgt spid="23"/>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 presetClass="emph" presetSubtype="2" fill="hold" nodeType="withEffect">
                                  <p:stCondLst>
                                    <p:cond delay="0"/>
                                  </p:stCondLst>
                                  <p:childTnLst>
                                    <p:animClr clrSpc="rgb" dir="cw">
                                      <p:cBhvr>
                                        <p:cTn id="36" dur="500" fill="hold"/>
                                        <p:tgtEl>
                                          <p:spTgt spid="23"/>
                                        </p:tgtEl>
                                        <p:attrNameLst>
                                          <p:attrName>fillcolor</p:attrName>
                                        </p:attrNameLst>
                                      </p:cBhvr>
                                      <p:to>
                                        <a:schemeClr val="bg1"/>
                                      </p:to>
                                    </p:animClr>
                                    <p:set>
                                      <p:cBhvr>
                                        <p:cTn id="37" dur="500" fill="hold"/>
                                        <p:tgtEl>
                                          <p:spTgt spid="23"/>
                                        </p:tgtEl>
                                        <p:attrNameLst>
                                          <p:attrName>fill.type</p:attrName>
                                        </p:attrNameLst>
                                      </p:cBhvr>
                                      <p:to>
                                        <p:strVal val="solid"/>
                                      </p:to>
                                    </p:set>
                                    <p:set>
                                      <p:cBhvr>
                                        <p:cTn id="38" dur="500" fill="hold"/>
                                        <p:tgtEl>
                                          <p:spTgt spid="23"/>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000" fill="hold"/>
                                        <p:tgtEl>
                                          <p:spTgt spid="25"/>
                                        </p:tgtEl>
                                        <p:attrNameLst>
                                          <p:attrName>fillcolor</p:attrName>
                                        </p:attrNameLst>
                                      </p:cBhvr>
                                      <p:to>
                                        <a:schemeClr val="accent2"/>
                                      </p:to>
                                    </p:animClr>
                                    <p:set>
                                      <p:cBhvr>
                                        <p:cTn id="42" dur="1000" fill="hold"/>
                                        <p:tgtEl>
                                          <p:spTgt spid="25"/>
                                        </p:tgtEl>
                                        <p:attrNameLst>
                                          <p:attrName>fill.type</p:attrName>
                                        </p:attrNameLst>
                                      </p:cBhvr>
                                      <p:to>
                                        <p:strVal val="solid"/>
                                      </p:to>
                                    </p:set>
                                    <p:set>
                                      <p:cBhvr>
                                        <p:cTn id="43" dur="1000" fill="hold"/>
                                        <p:tgtEl>
                                          <p:spTgt spid="25"/>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 presetClass="emph" presetSubtype="2" fill="hold" nodeType="withEffect">
                                  <p:stCondLst>
                                    <p:cond delay="0"/>
                                  </p:stCondLst>
                                  <p:childTnLst>
                                    <p:animClr clrSpc="rgb" dir="cw">
                                      <p:cBhvr>
                                        <p:cTn id="50" dur="500" fill="hold"/>
                                        <p:tgtEl>
                                          <p:spTgt spid="25"/>
                                        </p:tgtEl>
                                        <p:attrNameLst>
                                          <p:attrName>fillcolor</p:attrName>
                                        </p:attrNameLst>
                                      </p:cBhvr>
                                      <p:to>
                                        <a:schemeClr val="bg1"/>
                                      </p:to>
                                    </p:animClr>
                                    <p:set>
                                      <p:cBhvr>
                                        <p:cTn id="51" dur="500" fill="hold"/>
                                        <p:tgtEl>
                                          <p:spTgt spid="25"/>
                                        </p:tgtEl>
                                        <p:attrNameLst>
                                          <p:attrName>fill.type</p:attrName>
                                        </p:attrNameLst>
                                      </p:cBhvr>
                                      <p:to>
                                        <p:strVal val="solid"/>
                                      </p:to>
                                    </p:set>
                                    <p:set>
                                      <p:cBhvr>
                                        <p:cTn id="52" dur="500" fill="hold"/>
                                        <p:tgtEl>
                                          <p:spTgt spid="25"/>
                                        </p:tgtEl>
                                        <p:attrNameLst>
                                          <p:attrName>fill.on</p:attrName>
                                        </p:attrNameLst>
                                      </p:cBhvr>
                                      <p:to>
                                        <p:strVal val="true"/>
                                      </p:to>
                                    </p:set>
                                  </p:childTnLst>
                                </p:cTn>
                              </p:par>
                            </p:childTnLst>
                          </p:cTn>
                        </p:par>
                        <p:par>
                          <p:cTn id="53" fill="hold">
                            <p:stCondLst>
                              <p:cond delay="500"/>
                            </p:stCondLst>
                            <p:childTnLst>
                              <p:par>
                                <p:cTn id="54" presetID="10" presetClass="entr" presetSubtype="0"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1500"/>
                            </p:stCondLst>
                            <p:childTnLst>
                              <p:par>
                                <p:cTn id="58" presetID="1" presetClass="emph" presetSubtype="2" fill="hold" nodeType="afterEffect">
                                  <p:stCondLst>
                                    <p:cond delay="0"/>
                                  </p:stCondLst>
                                  <p:childTnLst>
                                    <p:animClr clrSpc="rgb" dir="cw">
                                      <p:cBhvr>
                                        <p:cTn id="59" dur="1000" fill="hold"/>
                                        <p:tgtEl>
                                          <p:spTgt spid="24"/>
                                        </p:tgtEl>
                                        <p:attrNameLst>
                                          <p:attrName>fillcolor</p:attrName>
                                        </p:attrNameLst>
                                      </p:cBhvr>
                                      <p:to>
                                        <a:schemeClr val="accent2"/>
                                      </p:to>
                                    </p:animClr>
                                    <p:set>
                                      <p:cBhvr>
                                        <p:cTn id="60" dur="1000" fill="hold"/>
                                        <p:tgtEl>
                                          <p:spTgt spid="24"/>
                                        </p:tgtEl>
                                        <p:attrNameLst>
                                          <p:attrName>fill.type</p:attrName>
                                        </p:attrNameLst>
                                      </p:cBhvr>
                                      <p:to>
                                        <p:strVal val="solid"/>
                                      </p:to>
                                    </p:set>
                                    <p:set>
                                      <p:cBhvr>
                                        <p:cTn id="61" dur="1000" fill="hold"/>
                                        <p:tgtEl>
                                          <p:spTgt spid="24"/>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 presetClass="emph" presetSubtype="2" fill="hold" nodeType="withEffect">
                                  <p:stCondLst>
                                    <p:cond delay="0"/>
                                  </p:stCondLst>
                                  <p:childTnLst>
                                    <p:animClr clrSpc="rgb" dir="cw">
                                      <p:cBhvr>
                                        <p:cTn id="68" dur="500" fill="hold"/>
                                        <p:tgtEl>
                                          <p:spTgt spid="24"/>
                                        </p:tgtEl>
                                        <p:attrNameLst>
                                          <p:attrName>fillcolor</p:attrName>
                                        </p:attrNameLst>
                                      </p:cBhvr>
                                      <p:to>
                                        <a:schemeClr val="bg1"/>
                                      </p:to>
                                    </p:animClr>
                                    <p:set>
                                      <p:cBhvr>
                                        <p:cTn id="69" dur="500" fill="hold"/>
                                        <p:tgtEl>
                                          <p:spTgt spid="24"/>
                                        </p:tgtEl>
                                        <p:attrNameLst>
                                          <p:attrName>fill.type</p:attrName>
                                        </p:attrNameLst>
                                      </p:cBhvr>
                                      <p:to>
                                        <p:strVal val="solid"/>
                                      </p:to>
                                    </p:set>
                                    <p:set>
                                      <p:cBhvr>
                                        <p:cTn id="70" dur="500" fill="hold"/>
                                        <p:tgtEl>
                                          <p:spTgt spid="24"/>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 presetClass="emph" presetSubtype="2" fill="hold" nodeType="afterEffect">
                                  <p:stCondLst>
                                    <p:cond delay="0"/>
                                  </p:stCondLst>
                                  <p:childTnLst>
                                    <p:animClr clrSpc="rgb" dir="cw">
                                      <p:cBhvr>
                                        <p:cTn id="76" dur="1000" fill="hold"/>
                                        <p:tgtEl>
                                          <p:spTgt spid="22"/>
                                        </p:tgtEl>
                                        <p:attrNameLst>
                                          <p:attrName>fillcolor</p:attrName>
                                        </p:attrNameLst>
                                      </p:cBhvr>
                                      <p:to>
                                        <a:schemeClr val="accent2"/>
                                      </p:to>
                                    </p:animClr>
                                    <p:set>
                                      <p:cBhvr>
                                        <p:cTn id="77" dur="1000" fill="hold"/>
                                        <p:tgtEl>
                                          <p:spTgt spid="22"/>
                                        </p:tgtEl>
                                        <p:attrNameLst>
                                          <p:attrName>fill.type</p:attrName>
                                        </p:attrNameLst>
                                      </p:cBhvr>
                                      <p:to>
                                        <p:strVal val="solid"/>
                                      </p:to>
                                    </p:set>
                                    <p:set>
                                      <p:cBhvr>
                                        <p:cTn id="78" dur="1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30" grpId="0" animBg="1"/>
      <p:bldP spid="34" grpId="0" animBg="1"/>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a:t>Finding States</a:t>
            </a:r>
            <a:endParaRPr lang="en-US" dirty="0"/>
          </a:p>
        </p:txBody>
      </p:sp>
      <p:sp>
        <p:nvSpPr>
          <p:cNvPr id="113667" name="Content Placeholder 2"/>
          <p:cNvSpPr>
            <a:spLocks noGrp="1"/>
          </p:cNvSpPr>
          <p:nvPr>
            <p:ph idx="1"/>
          </p:nvPr>
        </p:nvSpPr>
        <p:spPr/>
        <p:txBody>
          <a:bodyPr/>
          <a:lstStyle/>
          <a:p>
            <a:r>
              <a:rPr lang="en-GB" dirty="0"/>
              <a:t>Enumerate the states you know.</a:t>
            </a:r>
          </a:p>
          <a:p>
            <a:endParaRPr lang="en-GB" dirty="0"/>
          </a:p>
          <a:p>
            <a:r>
              <a:rPr lang="en-GB" dirty="0"/>
              <a:t>If necessary, write a description to describe the state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GB" dirty="0"/>
          </a:p>
          <a:p>
            <a:pPr lvl="1"/>
            <a:endParaRPr lang="en-GB" dirty="0"/>
          </a:p>
          <a:p>
            <a:pPr lvl="1"/>
            <a:endParaRPr lang="en-US" dirty="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State Blitz</a:t>
            </a:r>
          </a:p>
        </p:txBody>
      </p:sp>
      <p:sp>
        <p:nvSpPr>
          <p:cNvPr id="43011" name="Content Placeholder 2"/>
          <p:cNvSpPr>
            <a:spLocks noGrp="1"/>
          </p:cNvSpPr>
          <p:nvPr>
            <p:ph idx="1"/>
          </p:nvPr>
        </p:nvSpPr>
        <p:spPr/>
        <p:txBody>
          <a:bodyPr/>
          <a:lstStyle/>
          <a:p>
            <a:r>
              <a:rPr lang="en-US" dirty="0"/>
              <a:t>Look at all the candidates and categorize them.</a:t>
            </a:r>
          </a:p>
          <a:p>
            <a:pPr lvl="1"/>
            <a:r>
              <a:rPr lang="en-US" dirty="0"/>
              <a:t>Definitely a state</a:t>
            </a:r>
          </a:p>
          <a:p>
            <a:pPr lvl="1"/>
            <a:r>
              <a:rPr lang="en-US" dirty="0"/>
              <a:t>Maybe a state</a:t>
            </a:r>
          </a:p>
          <a:p>
            <a:pPr lvl="1"/>
            <a:r>
              <a:rPr lang="en-US" dirty="0"/>
              <a:t>Definitely not a state</a:t>
            </a:r>
          </a:p>
          <a:p>
            <a:pPr lvl="1"/>
            <a:endParaRPr lang="en-US" dirty="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State at a Time</a:t>
            </a:r>
          </a:p>
        </p:txBody>
      </p:sp>
      <p:sp>
        <p:nvSpPr>
          <p:cNvPr id="4" name="Content Placeholder 3"/>
          <p:cNvSpPr>
            <a:spLocks noGrp="1"/>
          </p:cNvSpPr>
          <p:nvPr>
            <p:ph idx="1"/>
          </p:nvPr>
        </p:nvSpPr>
        <p:spPr/>
        <p:txBody>
          <a:bodyPr/>
          <a:lstStyle/>
          <a:p>
            <a:r>
              <a:rPr lang="en-US" dirty="0"/>
              <a:t>An instance is in exactly one state at a time.</a:t>
            </a:r>
          </a:p>
          <a:p>
            <a:endParaRPr lang="en-US" i="1" dirty="0"/>
          </a:p>
          <a:p>
            <a:r>
              <a:rPr lang="en-US" i="1" dirty="0"/>
              <a:t>Choose </a:t>
            </a:r>
            <a:r>
              <a:rPr lang="en-US" dirty="0"/>
              <a:t>states so that the instance is </a:t>
            </a:r>
            <a:r>
              <a:rPr lang="en-US" i="1" dirty="0"/>
              <a:t>always </a:t>
            </a:r>
            <a:r>
              <a:rPr lang="en-US" dirty="0"/>
              <a:t>in one state.</a:t>
            </a:r>
          </a:p>
          <a:p>
            <a:endParaRPr lang="en-US" dirty="0"/>
          </a:p>
          <a:p>
            <a:endParaRPr lang="en-US" dirty="0"/>
          </a:p>
          <a:p>
            <a:endParaRPr lang="en-US" dirty="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
        <p:nvSpPr>
          <p:cNvPr id="2" name="Rectangle 1">
            <a:extLst>
              <a:ext uri="{FF2B5EF4-FFF2-40B4-BE49-F238E27FC236}">
                <a16:creationId xmlns:a16="http://schemas.microsoft.com/office/drawing/2014/main" id="{2CD18441-EB73-4775-95C3-5760E67B6952}"/>
              </a:ext>
            </a:extLst>
          </p:cNvPr>
          <p:cNvSpPr/>
          <p:nvPr/>
        </p:nvSpPr>
        <p:spPr bwMode="auto">
          <a:xfrm>
            <a:off x="34290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a:t>Finding Transitions</a:t>
            </a:r>
            <a:endParaRPr lang="en-US" dirty="0"/>
          </a:p>
        </p:txBody>
      </p:sp>
      <p:sp>
        <p:nvSpPr>
          <p:cNvPr id="4" name="Rectangle 3">
            <a:extLst>
              <a:ext uri="{FF2B5EF4-FFF2-40B4-BE49-F238E27FC236}">
                <a16:creationId xmlns:a16="http://schemas.microsoft.com/office/drawing/2014/main" id="{4183563C-081A-479D-81B6-C88E4C4D3642}"/>
              </a:ext>
            </a:extLst>
          </p:cNvPr>
          <p:cNvSpPr/>
          <p:nvPr/>
        </p:nvSpPr>
        <p:spPr bwMode="auto">
          <a:xfrm>
            <a:off x="4876800" y="1524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205E9727-1D0F-4E68-A9B9-519218CA13BA}"/>
              </a:ext>
            </a:extLst>
          </p:cNvPr>
          <p:cNvSpPr/>
          <p:nvPr/>
        </p:nvSpPr>
        <p:spPr bwMode="auto">
          <a:xfrm>
            <a:off x="6248404" y="2558374"/>
            <a:ext cx="1676396"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B805A273-B5D8-43A2-A837-887DF882644C}"/>
              </a:ext>
            </a:extLst>
          </p:cNvPr>
          <p:cNvSpPr/>
          <p:nvPr/>
        </p:nvSpPr>
        <p:spPr bwMode="auto">
          <a:xfrm>
            <a:off x="4876800" y="3664085"/>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11" name="Rectangle 10">
            <a:extLst>
              <a:ext uri="{FF2B5EF4-FFF2-40B4-BE49-F238E27FC236}">
                <a16:creationId xmlns:a16="http://schemas.microsoft.com/office/drawing/2014/main" id="{250F74B9-586F-49BE-915A-7B1836405688}"/>
              </a:ext>
            </a:extLst>
          </p:cNvPr>
          <p:cNvSpPr/>
          <p:nvPr/>
        </p:nvSpPr>
        <p:spPr bwMode="auto">
          <a:xfrm>
            <a:off x="3810007" y="2563238"/>
            <a:ext cx="1752581"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sp>
        <p:nvSpPr>
          <p:cNvPr id="14" name="Speech Bubble: Rectangle with Corners Rounded 13">
            <a:extLst>
              <a:ext uri="{FF2B5EF4-FFF2-40B4-BE49-F238E27FC236}">
                <a16:creationId xmlns:a16="http://schemas.microsoft.com/office/drawing/2014/main" id="{CE341481-3254-4DCB-BF1A-8338CEC39CF5}"/>
              </a:ext>
            </a:extLst>
          </p:cNvPr>
          <p:cNvSpPr/>
          <p:nvPr/>
        </p:nvSpPr>
        <p:spPr bwMode="auto">
          <a:xfrm>
            <a:off x="288588" y="1295400"/>
            <a:ext cx="2835612" cy="3048000"/>
          </a:xfrm>
          <a:prstGeom prst="wedgeRoundRectCallout">
            <a:avLst>
              <a:gd name="adj1" fmla="val -9368"/>
              <a:gd name="adj2" fmla="val 67690"/>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For each state, examine all possible outgoing transitions and add the legal ones.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t>Remember to consider the reflexive transition for each state.</a:t>
            </a:r>
            <a:endParaRPr kumimoji="0" lang="en-US" sz="1800" b="0" i="0" u="none" strike="noStrike" cap="none" normalizeH="0" baseline="0" dirty="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C976FB05-0471-4D84-82A4-42945905A2DC}"/>
              </a:ext>
            </a:extLst>
          </p:cNvPr>
          <p:cNvCxnSpPr>
            <a:cxnSpLocks/>
          </p:cNvCxnSpPr>
          <p:nvPr/>
        </p:nvCxnSpPr>
        <p:spPr bwMode="auto">
          <a:xfrm>
            <a:off x="6708843" y="1918781"/>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BD5DEAF-CEC2-4EDF-B366-CFD2883421FB}"/>
              </a:ext>
            </a:extLst>
          </p:cNvPr>
          <p:cNvCxnSpPr>
            <a:cxnSpLocks/>
          </p:cNvCxnSpPr>
          <p:nvPr/>
        </p:nvCxnSpPr>
        <p:spPr bwMode="auto">
          <a:xfrm>
            <a:off x="6477000" y="2939374"/>
            <a:ext cx="0" cy="72471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6D2665B-19EE-4A3F-BA5B-2CF0E1FAF850}"/>
              </a:ext>
            </a:extLst>
          </p:cNvPr>
          <p:cNvCxnSpPr>
            <a:cxnSpLocks/>
          </p:cNvCxnSpPr>
          <p:nvPr/>
        </p:nvCxnSpPr>
        <p:spPr bwMode="auto">
          <a:xfrm flipV="1">
            <a:off x="5334000" y="2939375"/>
            <a:ext cx="0" cy="7247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A029BA78-C55C-4D6F-AE59-8764CCC988FD}"/>
              </a:ext>
            </a:extLst>
          </p:cNvPr>
          <p:cNvCxnSpPr/>
          <p:nvPr/>
        </p:nvCxnSpPr>
        <p:spPr bwMode="auto">
          <a:xfrm flipV="1">
            <a:off x="5105400" y="1905000"/>
            <a:ext cx="0" cy="6533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4"/>
                                        </p:tgtEl>
                                        <p:attrNameLst>
                                          <p:attrName>fillcolor</p:attrName>
                                        </p:attrNameLst>
                                      </p:cBhvr>
                                      <p:to>
                                        <a:schemeClr val="bg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par>
                          <p:cTn id="20" fill="hold">
                            <p:stCondLst>
                              <p:cond delay="500"/>
                            </p:stCondLst>
                            <p:childTnLst>
                              <p:par>
                                <p:cTn id="21" presetID="1" presetClass="emph" presetSubtype="2" fill="hold" nodeType="afterEffect">
                                  <p:stCondLst>
                                    <p:cond delay="500"/>
                                  </p:stCondLst>
                                  <p:childTnLst>
                                    <p:animClr clrSpc="rgb" dir="cw">
                                      <p:cBhvr>
                                        <p:cTn id="22" dur="1000" fill="hold"/>
                                        <p:tgtEl>
                                          <p:spTgt spid="5"/>
                                        </p:tgtEl>
                                        <p:attrNameLst>
                                          <p:attrName>fillcolor</p:attrName>
                                        </p:attrNameLst>
                                      </p:cBhvr>
                                      <p:to>
                                        <a:schemeClr val="accent2"/>
                                      </p:to>
                                    </p:animClr>
                                    <p:set>
                                      <p:cBhvr>
                                        <p:cTn id="23" dur="1000" fill="hold"/>
                                        <p:tgtEl>
                                          <p:spTgt spid="5"/>
                                        </p:tgtEl>
                                        <p:attrNameLst>
                                          <p:attrName>fill.type</p:attrName>
                                        </p:attrNameLst>
                                      </p:cBhvr>
                                      <p:to>
                                        <p:strVal val="solid"/>
                                      </p:to>
                                    </p:set>
                                    <p:set>
                                      <p:cBhvr>
                                        <p:cTn id="24" dur="1000" fill="hold"/>
                                        <p:tgtEl>
                                          <p:spTgt spid="5"/>
                                        </p:tgtEl>
                                        <p:attrNameLst>
                                          <p:attrName>fill.on</p:attrName>
                                        </p:attrNameLst>
                                      </p:cBhvr>
                                      <p:to>
                                        <p:strVal val="true"/>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 presetClass="emph" presetSubtype="2" fill="hold" nodeType="afterEffect">
                                  <p:stCondLst>
                                    <p:cond delay="0"/>
                                  </p:stCondLst>
                                  <p:childTnLst>
                                    <p:animClr clrSpc="rgb" dir="cw">
                                      <p:cBhvr>
                                        <p:cTn id="31" dur="500" fill="hold"/>
                                        <p:tgtEl>
                                          <p:spTgt spid="5"/>
                                        </p:tgtEl>
                                        <p:attrNameLst>
                                          <p:attrName>fillcolor</p:attrName>
                                        </p:attrNameLst>
                                      </p:cBhvr>
                                      <p:to>
                                        <a:schemeClr val="bg1"/>
                                      </p:to>
                                    </p:animClr>
                                    <p:set>
                                      <p:cBhvr>
                                        <p:cTn id="32" dur="500" fill="hold"/>
                                        <p:tgtEl>
                                          <p:spTgt spid="5"/>
                                        </p:tgtEl>
                                        <p:attrNameLst>
                                          <p:attrName>fill.type</p:attrName>
                                        </p:attrNameLst>
                                      </p:cBhvr>
                                      <p:to>
                                        <p:strVal val="solid"/>
                                      </p:to>
                                    </p:set>
                                    <p:set>
                                      <p:cBhvr>
                                        <p:cTn id="33" dur="500" fill="hold"/>
                                        <p:tgtEl>
                                          <p:spTgt spid="5"/>
                                        </p:tgtEl>
                                        <p:attrNameLst>
                                          <p:attrName>fill.on</p:attrName>
                                        </p:attrNameLst>
                                      </p:cBhvr>
                                      <p:to>
                                        <p:strVal val="true"/>
                                      </p:to>
                                    </p:set>
                                  </p:childTnLst>
                                </p:cTn>
                              </p:par>
                            </p:childTnLst>
                          </p:cTn>
                        </p:par>
                        <p:par>
                          <p:cTn id="34" fill="hold">
                            <p:stCondLst>
                              <p:cond delay="3000"/>
                            </p:stCondLst>
                            <p:childTnLst>
                              <p:par>
                                <p:cTn id="35" presetID="1" presetClass="emph" presetSubtype="2" fill="hold" nodeType="afterEffect">
                                  <p:stCondLst>
                                    <p:cond delay="0"/>
                                  </p:stCondLst>
                                  <p:childTnLst>
                                    <p:animClr clrSpc="rgb" dir="cw">
                                      <p:cBhvr>
                                        <p:cTn id="36" dur="1000" fill="hold"/>
                                        <p:tgtEl>
                                          <p:spTgt spid="6"/>
                                        </p:tgtEl>
                                        <p:attrNameLst>
                                          <p:attrName>fillcolor</p:attrName>
                                        </p:attrNameLst>
                                      </p:cBhvr>
                                      <p:to>
                                        <a:schemeClr val="accent2"/>
                                      </p:to>
                                    </p:animClr>
                                    <p:set>
                                      <p:cBhvr>
                                        <p:cTn id="37" dur="1000" fill="hold"/>
                                        <p:tgtEl>
                                          <p:spTgt spid="6"/>
                                        </p:tgtEl>
                                        <p:attrNameLst>
                                          <p:attrName>fill.type</p:attrName>
                                        </p:attrNameLst>
                                      </p:cBhvr>
                                      <p:to>
                                        <p:strVal val="solid"/>
                                      </p:to>
                                    </p:set>
                                    <p:set>
                                      <p:cBhvr>
                                        <p:cTn id="38" dur="1000" fill="hold"/>
                                        <p:tgtEl>
                                          <p:spTgt spid="6"/>
                                        </p:tgtEl>
                                        <p:attrNameLst>
                                          <p:attrName>fill.on</p:attrName>
                                        </p:attrNameLst>
                                      </p:cBhvr>
                                      <p:to>
                                        <p:strVal val="true"/>
                                      </p:to>
                                    </p:set>
                                  </p:childTnLst>
                                </p:cTn>
                              </p:par>
                            </p:childTnLst>
                          </p:cTn>
                        </p:par>
                        <p:par>
                          <p:cTn id="39" fill="hold">
                            <p:stCondLst>
                              <p:cond delay="4000"/>
                            </p:stCondLst>
                            <p:childTnLst>
                              <p:par>
                                <p:cTn id="40" presetID="10" presetClass="entr" presetSubtype="0"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5000"/>
                            </p:stCondLst>
                            <p:childTnLst>
                              <p:par>
                                <p:cTn id="44" presetID="1" presetClass="emph" presetSubtype="2" fill="hold" nodeType="afterEffect">
                                  <p:stCondLst>
                                    <p:cond delay="0"/>
                                  </p:stCondLst>
                                  <p:childTnLst>
                                    <p:animClr clrSpc="rgb" dir="cw">
                                      <p:cBhvr>
                                        <p:cTn id="45" dur="500" fill="hold"/>
                                        <p:tgtEl>
                                          <p:spTgt spid="6"/>
                                        </p:tgtEl>
                                        <p:attrNameLst>
                                          <p:attrName>fillcolor</p:attrName>
                                        </p:attrNameLst>
                                      </p:cBhvr>
                                      <p:to>
                                        <a:schemeClr val="bg1"/>
                                      </p:to>
                                    </p:animClr>
                                    <p:set>
                                      <p:cBhvr>
                                        <p:cTn id="46" dur="500" fill="hold"/>
                                        <p:tgtEl>
                                          <p:spTgt spid="6"/>
                                        </p:tgtEl>
                                        <p:attrNameLst>
                                          <p:attrName>fill.type</p:attrName>
                                        </p:attrNameLst>
                                      </p:cBhvr>
                                      <p:to>
                                        <p:strVal val="solid"/>
                                      </p:to>
                                    </p:set>
                                    <p:set>
                                      <p:cBhvr>
                                        <p:cTn id="47" dur="500" fill="hold"/>
                                        <p:tgtEl>
                                          <p:spTgt spid="6"/>
                                        </p:tgtEl>
                                        <p:attrNameLst>
                                          <p:attrName>fill.on</p:attrName>
                                        </p:attrNameLst>
                                      </p:cBhvr>
                                      <p:to>
                                        <p:strVal val="true"/>
                                      </p:to>
                                    </p:set>
                                  </p:childTnLst>
                                </p:cTn>
                              </p:par>
                            </p:childTnLst>
                          </p:cTn>
                        </p:par>
                        <p:par>
                          <p:cTn id="48" fill="hold">
                            <p:stCondLst>
                              <p:cond delay="5500"/>
                            </p:stCondLst>
                            <p:childTnLst>
                              <p:par>
                                <p:cTn id="49" presetID="1" presetClass="emph" presetSubtype="2" fill="hold" nodeType="afterEffect">
                                  <p:stCondLst>
                                    <p:cond delay="0"/>
                                  </p:stCondLst>
                                  <p:childTnLst>
                                    <p:animClr clrSpc="rgb" dir="cw">
                                      <p:cBhvr>
                                        <p:cTn id="50" dur="1000" fill="hold"/>
                                        <p:tgtEl>
                                          <p:spTgt spid="11"/>
                                        </p:tgtEl>
                                        <p:attrNameLst>
                                          <p:attrName>fillcolor</p:attrName>
                                        </p:attrNameLst>
                                      </p:cBhvr>
                                      <p:to>
                                        <a:schemeClr val="accent2"/>
                                      </p:to>
                                    </p:animClr>
                                    <p:set>
                                      <p:cBhvr>
                                        <p:cTn id="51" dur="1000" fill="hold"/>
                                        <p:tgtEl>
                                          <p:spTgt spid="11"/>
                                        </p:tgtEl>
                                        <p:attrNameLst>
                                          <p:attrName>fill.type</p:attrName>
                                        </p:attrNameLst>
                                      </p:cBhvr>
                                      <p:to>
                                        <p:strVal val="solid"/>
                                      </p:to>
                                    </p:set>
                                    <p:set>
                                      <p:cBhvr>
                                        <p:cTn id="52" dur="1000" fill="hold"/>
                                        <p:tgtEl>
                                          <p:spTgt spid="11"/>
                                        </p:tgtEl>
                                        <p:attrNameLst>
                                          <p:attrName>fill.on</p:attrName>
                                        </p:attrNameLst>
                                      </p:cBhvr>
                                      <p:to>
                                        <p:strVal val="true"/>
                                      </p:to>
                                    </p:set>
                                  </p:childTnLst>
                                </p:cTn>
                              </p:par>
                            </p:childTnLst>
                          </p:cTn>
                        </p:par>
                        <p:par>
                          <p:cTn id="53" fill="hold">
                            <p:stCondLst>
                              <p:cond delay="6500"/>
                            </p:stCondLst>
                            <p:childTnLst>
                              <p:par>
                                <p:cTn id="54" presetID="10" presetClass="entr" presetSubtype="0" fill="hold" nodeType="after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par>
                          <p:cTn id="57" fill="hold">
                            <p:stCondLst>
                              <p:cond delay="7500"/>
                            </p:stCondLst>
                            <p:childTnLst>
                              <p:par>
                                <p:cTn id="58" presetID="1" presetClass="emph" presetSubtype="2" fill="hold" nodeType="afterEffect">
                                  <p:stCondLst>
                                    <p:cond delay="500"/>
                                  </p:stCondLst>
                                  <p:childTnLst>
                                    <p:animClr clrSpc="rgb" dir="cw">
                                      <p:cBhvr>
                                        <p:cTn id="59" dur="500" fill="hold"/>
                                        <p:tgtEl>
                                          <p:spTgt spid="11"/>
                                        </p:tgtEl>
                                        <p:attrNameLst>
                                          <p:attrName>fillcolor</p:attrName>
                                        </p:attrNameLst>
                                      </p:cBhvr>
                                      <p:to>
                                        <a:schemeClr val="bg1"/>
                                      </p:to>
                                    </p:animClr>
                                    <p:set>
                                      <p:cBhvr>
                                        <p:cTn id="60" dur="500" fill="hold"/>
                                        <p:tgtEl>
                                          <p:spTgt spid="11"/>
                                        </p:tgtEl>
                                        <p:attrNameLst>
                                          <p:attrName>fill.type</p:attrName>
                                        </p:attrNameLst>
                                      </p:cBhvr>
                                      <p:to>
                                        <p:strVal val="solid"/>
                                      </p:to>
                                    </p:set>
                                    <p:set>
                                      <p:cBhvr>
                                        <p:cTn id="61"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Finding Patterns</a:t>
            </a:r>
          </a:p>
        </p:txBody>
      </p:sp>
      <p:sp>
        <p:nvSpPr>
          <p:cNvPr id="117763" name="Rectangle 3"/>
          <p:cNvSpPr>
            <a:spLocks noGrp="1" noChangeArrowheads="1"/>
          </p:cNvSpPr>
          <p:nvPr>
            <p:ph type="body" idx="1"/>
          </p:nvPr>
        </p:nvSpPr>
        <p:spPr>
          <a:xfrm>
            <a:off x="70548" y="1143000"/>
            <a:ext cx="8921052" cy="5105400"/>
          </a:xfrm>
        </p:spPr>
        <p:txBody>
          <a:bodyPr/>
          <a:lstStyle/>
          <a:p>
            <a:r>
              <a:rPr lang="en-US" dirty="0"/>
              <a:t>Cyclic</a:t>
            </a:r>
          </a:p>
          <a:p>
            <a:pPr lvl="1"/>
            <a:r>
              <a:rPr lang="en-US" dirty="0"/>
              <a:t>Reusable resource such as equipment, link etc.</a:t>
            </a:r>
          </a:p>
          <a:p>
            <a:pPr lvl="1"/>
            <a:r>
              <a:rPr lang="en-US" dirty="0"/>
              <a:t>Usually settles in a state in which nothing is happening, named according to the subject matter</a:t>
            </a:r>
          </a:p>
          <a:p>
            <a:pPr lvl="1"/>
            <a:endParaRPr lang="en-US" dirty="0"/>
          </a:p>
          <a:p>
            <a:endParaRPr lang="en-US" dirty="0"/>
          </a:p>
          <a:p>
            <a:endParaRPr lang="en-US" dirty="0"/>
          </a:p>
          <a:p>
            <a:endParaRPr lang="en-US" dirty="0"/>
          </a:p>
          <a:p>
            <a:r>
              <a:rPr lang="en-US" dirty="0"/>
              <a:t>One shot</a:t>
            </a:r>
          </a:p>
          <a:p>
            <a:pPr lvl="1"/>
            <a:r>
              <a:rPr lang="en-US" dirty="0"/>
              <a:t>Manage an action with several phases, steps, stages</a:t>
            </a:r>
          </a:p>
          <a:p>
            <a:pPr lvl="1"/>
            <a:r>
              <a:rPr lang="en-US" dirty="0"/>
              <a:t>No record of action is required (Born and Die)</a:t>
            </a:r>
          </a:p>
          <a:p>
            <a:pPr lvl="1"/>
            <a:r>
              <a:rPr lang="en-US" dirty="0"/>
              <a:t>Record of action is required (Born and Quiescent)</a:t>
            </a:r>
          </a:p>
          <a:p>
            <a:endParaRPr lang="en-US" dirty="0"/>
          </a:p>
          <a:p>
            <a:endParaRPr lang="en-US" dirty="0"/>
          </a:p>
        </p:txBody>
      </p:sp>
      <p:grpSp>
        <p:nvGrpSpPr>
          <p:cNvPr id="2" name="Group 1">
            <a:extLst>
              <a:ext uri="{FF2B5EF4-FFF2-40B4-BE49-F238E27FC236}">
                <a16:creationId xmlns:a16="http://schemas.microsoft.com/office/drawing/2014/main" id="{4AA136CB-C5B5-4FFC-80F6-A1DAE219E6AE}"/>
              </a:ext>
            </a:extLst>
          </p:cNvPr>
          <p:cNvGrpSpPr/>
          <p:nvPr/>
        </p:nvGrpSpPr>
        <p:grpSpPr>
          <a:xfrm>
            <a:off x="4904023" y="2476500"/>
            <a:ext cx="2666993" cy="1905000"/>
            <a:chOff x="3810007" y="1524000"/>
            <a:chExt cx="4114793" cy="2521085"/>
          </a:xfrm>
          <a:solidFill>
            <a:schemeClr val="accent1"/>
          </a:solidFill>
        </p:grpSpPr>
        <p:sp>
          <p:nvSpPr>
            <p:cNvPr id="4" name="Rectangle 3">
              <a:extLst>
                <a:ext uri="{FF2B5EF4-FFF2-40B4-BE49-F238E27FC236}">
                  <a16:creationId xmlns:a16="http://schemas.microsoft.com/office/drawing/2014/main" id="{0AB87843-5807-4DC0-B907-5B44D11023C6}"/>
                </a:ext>
              </a:extLst>
            </p:cNvPr>
            <p:cNvSpPr/>
            <p:nvPr/>
          </p:nvSpPr>
          <p:spPr bwMode="auto">
            <a:xfrm>
              <a:off x="4876800" y="1524000"/>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a:t>
              </a:r>
            </a:p>
          </p:txBody>
        </p:sp>
        <p:sp>
          <p:nvSpPr>
            <p:cNvPr id="5" name="Rectangle 4">
              <a:extLst>
                <a:ext uri="{FF2B5EF4-FFF2-40B4-BE49-F238E27FC236}">
                  <a16:creationId xmlns:a16="http://schemas.microsoft.com/office/drawing/2014/main" id="{4EDC077E-66CC-4D53-9BB1-5CB6FD945B3B}"/>
                </a:ext>
              </a:extLst>
            </p:cNvPr>
            <p:cNvSpPr/>
            <p:nvPr/>
          </p:nvSpPr>
          <p:spPr bwMode="auto">
            <a:xfrm>
              <a:off x="6248404" y="2558374"/>
              <a:ext cx="1676396"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Closing</a:t>
              </a:r>
            </a:p>
          </p:txBody>
        </p:sp>
        <p:sp>
          <p:nvSpPr>
            <p:cNvPr id="6" name="Rectangle 5">
              <a:extLst>
                <a:ext uri="{FF2B5EF4-FFF2-40B4-BE49-F238E27FC236}">
                  <a16:creationId xmlns:a16="http://schemas.microsoft.com/office/drawing/2014/main" id="{C8D61B03-AAF1-4DEA-89EA-19F54198C68A}"/>
                </a:ext>
              </a:extLst>
            </p:cNvPr>
            <p:cNvSpPr/>
            <p:nvPr/>
          </p:nvSpPr>
          <p:spPr bwMode="auto">
            <a:xfrm>
              <a:off x="4876800" y="3664085"/>
              <a:ext cx="1981200"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Closed</a:t>
              </a:r>
            </a:p>
          </p:txBody>
        </p:sp>
        <p:sp>
          <p:nvSpPr>
            <p:cNvPr id="7" name="Rectangle 6">
              <a:extLst>
                <a:ext uri="{FF2B5EF4-FFF2-40B4-BE49-F238E27FC236}">
                  <a16:creationId xmlns:a16="http://schemas.microsoft.com/office/drawing/2014/main" id="{553FB26E-0FD7-48EA-9897-074E39F88E63}"/>
                </a:ext>
              </a:extLst>
            </p:cNvPr>
            <p:cNvSpPr/>
            <p:nvPr/>
          </p:nvSpPr>
          <p:spPr bwMode="auto">
            <a:xfrm>
              <a:off x="3810007" y="2563238"/>
              <a:ext cx="1752581" cy="381000"/>
            </a:xfrm>
            <a:prstGeom prst="rect">
              <a:avLst/>
            </a:prstGeom>
            <a:grpFill/>
            <a:ln w="1270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Opening</a:t>
              </a:r>
            </a:p>
          </p:txBody>
        </p:sp>
        <p:cxnSp>
          <p:nvCxnSpPr>
            <p:cNvPr id="8" name="Straight Arrow Connector 7">
              <a:extLst>
                <a:ext uri="{FF2B5EF4-FFF2-40B4-BE49-F238E27FC236}">
                  <a16:creationId xmlns:a16="http://schemas.microsoft.com/office/drawing/2014/main" id="{342FEB3D-5FE7-4A7E-BAB9-6AED33F53FBA}"/>
                </a:ext>
              </a:extLst>
            </p:cNvPr>
            <p:cNvCxnSpPr>
              <a:cxnSpLocks/>
            </p:cNvCxnSpPr>
            <p:nvPr/>
          </p:nvCxnSpPr>
          <p:spPr bwMode="auto">
            <a:xfrm>
              <a:off x="6708843" y="1918781"/>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57705437-A1B9-4E40-ACA6-215AC260CBCE}"/>
                </a:ext>
              </a:extLst>
            </p:cNvPr>
            <p:cNvCxnSpPr>
              <a:cxnSpLocks/>
            </p:cNvCxnSpPr>
            <p:nvPr/>
          </p:nvCxnSpPr>
          <p:spPr bwMode="auto">
            <a:xfrm>
              <a:off x="6477000" y="2939374"/>
              <a:ext cx="0" cy="724711"/>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9ACF7DA-8F65-4FE7-A417-EBB3B2B4C3E6}"/>
                </a:ext>
              </a:extLst>
            </p:cNvPr>
            <p:cNvCxnSpPr>
              <a:cxnSpLocks/>
            </p:cNvCxnSpPr>
            <p:nvPr/>
          </p:nvCxnSpPr>
          <p:spPr bwMode="auto">
            <a:xfrm flipV="1">
              <a:off x="5334000" y="2939375"/>
              <a:ext cx="0" cy="724710"/>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ABBA0A7-6D38-4EEC-BA04-E52C1C70E692}"/>
                </a:ext>
              </a:extLst>
            </p:cNvPr>
            <p:cNvCxnSpPr/>
            <p:nvPr/>
          </p:nvCxnSpPr>
          <p:spPr bwMode="auto">
            <a:xfrm flipV="1">
              <a:off x="5105400" y="1905000"/>
              <a:ext cx="0" cy="653374"/>
            </a:xfrm>
            <a:prstGeom prst="straightConnector1">
              <a:avLst/>
            </a:prstGeom>
            <a:grpFill/>
            <a:ln w="12700" cap="flat" cmpd="sng" algn="ctr">
              <a:solidFill>
                <a:schemeClr val="accent1">
                  <a:lumMod val="50000"/>
                </a:schemeClr>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5A4C8C41-03F9-4F42-A191-A7AC87C3570D}"/>
              </a:ext>
            </a:extLst>
          </p:cNvPr>
          <p:cNvGrpSpPr/>
          <p:nvPr/>
        </p:nvGrpSpPr>
        <p:grpSpPr>
          <a:xfrm>
            <a:off x="400927" y="2877713"/>
            <a:ext cx="2887227" cy="1231202"/>
            <a:chOff x="400927" y="2877713"/>
            <a:chExt cx="2887227" cy="1231202"/>
          </a:xfrm>
          <a:solidFill>
            <a:srgbClr val="00B050"/>
          </a:solidFill>
        </p:grpSpPr>
        <p:sp>
          <p:nvSpPr>
            <p:cNvPr id="14" name="Rectangle 13">
              <a:extLst>
                <a:ext uri="{FF2B5EF4-FFF2-40B4-BE49-F238E27FC236}">
                  <a16:creationId xmlns:a16="http://schemas.microsoft.com/office/drawing/2014/main" id="{3DC6C130-CDD0-463F-9CEF-95CADDA3CF2E}"/>
                </a:ext>
              </a:extLst>
            </p:cNvPr>
            <p:cNvSpPr/>
            <p:nvPr/>
          </p:nvSpPr>
          <p:spPr bwMode="auto">
            <a:xfrm>
              <a:off x="1007167" y="2877713"/>
              <a:ext cx="1694439" cy="287894"/>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Accumulating</a:t>
              </a:r>
            </a:p>
          </p:txBody>
        </p:sp>
        <p:sp>
          <p:nvSpPr>
            <p:cNvPr id="15" name="Rectangle 14">
              <a:extLst>
                <a:ext uri="{FF2B5EF4-FFF2-40B4-BE49-F238E27FC236}">
                  <a16:creationId xmlns:a16="http://schemas.microsoft.com/office/drawing/2014/main" id="{760EA694-D45F-4A17-9B17-A4ED622E848C}"/>
                </a:ext>
              </a:extLst>
            </p:cNvPr>
            <p:cNvSpPr/>
            <p:nvPr/>
          </p:nvSpPr>
          <p:spPr bwMode="auto">
            <a:xfrm>
              <a:off x="2004067" y="3867575"/>
              <a:ext cx="1284087"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Cancelled</a:t>
              </a:r>
            </a:p>
          </p:txBody>
        </p:sp>
        <p:sp>
          <p:nvSpPr>
            <p:cNvPr id="17" name="Rectangle 16">
              <a:extLst>
                <a:ext uri="{FF2B5EF4-FFF2-40B4-BE49-F238E27FC236}">
                  <a16:creationId xmlns:a16="http://schemas.microsoft.com/office/drawing/2014/main" id="{C94EECEA-2B95-495D-9F08-AFA78DDD36E7}"/>
                </a:ext>
              </a:extLst>
            </p:cNvPr>
            <p:cNvSpPr/>
            <p:nvPr/>
          </p:nvSpPr>
          <p:spPr bwMode="auto">
            <a:xfrm>
              <a:off x="400927" y="3867575"/>
              <a:ext cx="1284110" cy="241340"/>
            </a:xfrm>
            <a:prstGeom prst="rect">
              <a:avLst/>
            </a:prstGeom>
            <a:grp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Complete</a:t>
              </a:r>
            </a:p>
          </p:txBody>
        </p:sp>
        <p:cxnSp>
          <p:nvCxnSpPr>
            <p:cNvPr id="12" name="Straight Arrow Connector 11">
              <a:extLst>
                <a:ext uri="{FF2B5EF4-FFF2-40B4-BE49-F238E27FC236}">
                  <a16:creationId xmlns:a16="http://schemas.microsoft.com/office/drawing/2014/main" id="{1782858E-A5DC-44F4-82C2-7652258FC4B7}"/>
                </a:ext>
              </a:extLst>
            </p:cNvPr>
            <p:cNvCxnSpPr/>
            <p:nvPr/>
          </p:nvCxnSpPr>
          <p:spPr bwMode="auto">
            <a:xfrm>
              <a:off x="1295400" y="3200400"/>
              <a:ext cx="0" cy="667175"/>
            </a:xfrm>
            <a:prstGeom prst="straightConnector1">
              <a:avLst/>
            </a:prstGeom>
            <a:grpFill/>
            <a:ln w="127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BBCD69C-1F6F-40B7-8C4C-2653AFB6DF10}"/>
                </a:ext>
              </a:extLst>
            </p:cNvPr>
            <p:cNvCxnSpPr/>
            <p:nvPr/>
          </p:nvCxnSpPr>
          <p:spPr bwMode="auto">
            <a:xfrm>
              <a:off x="2286000" y="3165607"/>
              <a:ext cx="0" cy="701968"/>
            </a:xfrm>
            <a:prstGeom prst="straightConnector1">
              <a:avLst/>
            </a:prstGeom>
            <a:grpFill/>
            <a:ln w="12700" cap="flat" cmpd="sng" algn="ctr">
              <a:solidFill>
                <a:srgbClr val="00B050"/>
              </a:solidFill>
              <a:prstDash val="solid"/>
              <a:round/>
              <a:headEnd type="none" w="med" len="med"/>
              <a:tailEnd type="triangle"/>
            </a:ln>
            <a:effectLst/>
          </p:spPr>
        </p:cxn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Anthropomorphize</a:t>
            </a:r>
          </a:p>
        </p:txBody>
      </p:sp>
      <p:sp>
        <p:nvSpPr>
          <p:cNvPr id="116739" name="Content Placeholder 2"/>
          <p:cNvSpPr>
            <a:spLocks noGrp="1"/>
          </p:cNvSpPr>
          <p:nvPr>
            <p:ph idx="1"/>
          </p:nvPr>
        </p:nvSpPr>
        <p:spPr/>
        <p:txBody>
          <a:bodyPr/>
          <a:lstStyle/>
          <a:p>
            <a:pPr marL="0" indent="0"/>
            <a:r>
              <a:rPr lang="en-US" dirty="0"/>
              <a:t>Take the perspective of an instance:</a:t>
            </a:r>
          </a:p>
          <a:p>
            <a:pPr lvl="1"/>
            <a:r>
              <a:rPr lang="en-US" dirty="0"/>
              <a:t>How do</a:t>
            </a:r>
            <a:r>
              <a:rPr lang="en-US" i="1" dirty="0"/>
              <a:t> I</a:t>
            </a:r>
            <a:r>
              <a:rPr lang="en-US" dirty="0"/>
              <a:t> come into existence?</a:t>
            </a:r>
          </a:p>
          <a:p>
            <a:pPr lvl="1"/>
            <a:r>
              <a:rPr lang="en-US" dirty="0"/>
              <a:t>What happens to </a:t>
            </a:r>
            <a:r>
              <a:rPr lang="en-US" i="1" dirty="0"/>
              <a:t>me </a:t>
            </a:r>
            <a:r>
              <a:rPr lang="en-US" dirty="0"/>
              <a:t>to cause</a:t>
            </a:r>
            <a:br>
              <a:rPr lang="en-US" dirty="0"/>
            </a:br>
            <a:r>
              <a:rPr lang="en-US" i="1" dirty="0"/>
              <a:t>me </a:t>
            </a:r>
            <a:r>
              <a:rPr lang="en-US" dirty="0"/>
              <a:t>to change state?</a:t>
            </a:r>
          </a:p>
          <a:p>
            <a:pPr lvl="1"/>
            <a:r>
              <a:rPr lang="en-US" dirty="0"/>
              <a:t>Where do</a:t>
            </a:r>
            <a:r>
              <a:rPr lang="en-US" i="1" dirty="0"/>
              <a:t> I </a:t>
            </a:r>
            <a:r>
              <a:rPr lang="en-US" dirty="0"/>
              <a:t>go from here?</a:t>
            </a:r>
          </a:p>
          <a:p>
            <a:pPr lvl="1"/>
            <a:endParaRPr lang="en-US" dirty="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Use Case is a Feature</a:t>
            </a:r>
          </a:p>
        </p:txBody>
      </p:sp>
      <p:sp>
        <p:nvSpPr>
          <p:cNvPr id="3" name="Content Placeholder 2"/>
          <p:cNvSpPr>
            <a:spLocks noGrp="1"/>
          </p:cNvSpPr>
          <p:nvPr>
            <p:ph idx="1"/>
          </p:nvPr>
        </p:nvSpPr>
        <p:spPr/>
        <p:txBody>
          <a:bodyPr/>
          <a:lstStyle/>
          <a:p>
            <a:r>
              <a:rPr lang="en-US" dirty="0"/>
              <a:t>	Features				Functions</a:t>
            </a:r>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03973"/>
            <a:ext cx="2002500" cy="1012734"/>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a:t>Doors Open</a:t>
            </a:r>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471981"/>
            <a:ext cx="2002500" cy="1099292"/>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Choose Floor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Find and name the states for the Pub system shown at the beginning of the section on classes.</a:t>
            </a:r>
          </a:p>
          <a:p>
            <a:endParaRPr lang="en-US" dirty="0"/>
          </a:p>
          <a:p>
            <a:r>
              <a:rPr lang="en-US" dirty="0"/>
              <a:t>Find and draw all the legal transitions.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a:t>Identify Events</a:t>
            </a:r>
            <a:endParaRPr lang="en-US"/>
          </a:p>
        </p:txBody>
      </p:sp>
      <p:sp>
        <p:nvSpPr>
          <p:cNvPr id="114691" name="Content Placeholder 2"/>
          <p:cNvSpPr>
            <a:spLocks noGrp="1"/>
          </p:cNvSpPr>
          <p:nvPr>
            <p:ph idx="1"/>
          </p:nvPr>
        </p:nvSpPr>
        <p:spPr/>
        <p:txBody>
          <a:bodyPr/>
          <a:lstStyle/>
          <a:p>
            <a:pPr marL="0" indent="0"/>
            <a:r>
              <a:rPr lang="en-GB" dirty="0"/>
              <a:t>For each transition…</a:t>
            </a:r>
          </a:p>
          <a:p>
            <a:pPr marL="0" indent="0"/>
            <a:r>
              <a:rPr lang="en-GB" dirty="0"/>
              <a:t>   …identify the triggering event</a:t>
            </a:r>
          </a:p>
          <a:p>
            <a:pPr lvl="1"/>
            <a:endParaRPr lang="en-GB" dirty="0"/>
          </a:p>
          <a:p>
            <a:pPr lvl="1"/>
            <a:r>
              <a:rPr lang="en-GB" dirty="0"/>
              <a:t>Check existing events</a:t>
            </a:r>
          </a:p>
          <a:p>
            <a:pPr lvl="1"/>
            <a:r>
              <a:rPr lang="en-GB" dirty="0"/>
              <a:t>Define a new one if necessary</a:t>
            </a:r>
          </a:p>
          <a:p>
            <a:pPr lvl="1"/>
            <a:r>
              <a:rPr lang="en-GB" dirty="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a:t>Button pushed</a:t>
              </a:r>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a:t>Door closed</a:t>
              </a:r>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a:t>Arrive</a:t>
              </a:r>
              <a:endParaRPr lang="en-US" sz="2400" dirty="0"/>
            </a:p>
            <a:p>
              <a:r>
                <a:rPr lang="en-US" sz="1200" dirty="0"/>
                <a:t>at floor</a:t>
              </a:r>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a:t>Door opened</a:t>
              </a:r>
            </a:p>
          </p:txBody>
        </p:sp>
      </p:grpSp>
      <p:sp>
        <p:nvSpPr>
          <p:cNvPr id="20" name="TextBox 19"/>
          <p:cNvSpPr txBox="1"/>
          <p:nvPr/>
        </p:nvSpPr>
        <p:spPr>
          <a:xfrm>
            <a:off x="1349890" y="5403166"/>
            <a:ext cx="269626" cy="276999"/>
          </a:xfrm>
          <a:prstGeom prst="rect">
            <a:avLst/>
          </a:prstGeom>
          <a:noFill/>
        </p:spPr>
        <p:txBody>
          <a:bodyPr wrap="none" rtlCol="0">
            <a:spAutoFit/>
          </a:bodyPr>
          <a:lstStyle/>
          <a:p>
            <a:r>
              <a:rPr lang="en-US" sz="1200" dirty="0">
                <a:solidFill>
                  <a:srgbClr val="FF0000"/>
                </a:solidFill>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000" fill="hold"/>
                                        <p:tgtEl>
                                          <p:spTgt spid="20"/>
                                        </p:tgtEl>
                                        <p:attrNameLst>
                                          <p:attrName>ppt_x</p:attrName>
                                        </p:attrNameLst>
                                      </p:cBhvr>
                                      <p:tavLst>
                                        <p:tav tm="0">
                                          <p:val>
                                            <p:strVal val="1+#ppt_w/2"/>
                                          </p:val>
                                        </p:tav>
                                        <p:tav tm="100000">
                                          <p:val>
                                            <p:strVal val="#ppt_x"/>
                                          </p:val>
                                        </p:tav>
                                      </p:tavLst>
                                    </p:anim>
                                    <p:anim calcmode="lin" valueType="num">
                                      <p:cBhvr additive="base">
                                        <p:cTn id="8" dur="20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6" presetClass="emph" presetSubtype="0" repeatCount="indefinite" fill="hold" grpId="1" nodeType="afterEffect">
                                  <p:stCondLst>
                                    <p:cond delay="500"/>
                                  </p:stCondLst>
                                  <p:endCondLst>
                                    <p:cond evt="onNext" delay="0">
                                      <p:tgtEl>
                                        <p:sldTgt/>
                                      </p:tgtEl>
                                    </p:cond>
                                  </p:endCondLst>
                                  <p:childTnLst>
                                    <p:animEffect transition="out" filter="fade">
                                      <p:cBhvr>
                                        <p:cTn id="11" dur="1000" tmFilter="0, 0; .2, .5; .8, .5; 1, 0"/>
                                        <p:tgtEl>
                                          <p:spTgt spid="20"/>
                                        </p:tgtEl>
                                      </p:cBhvr>
                                    </p:animEffect>
                                    <p:animScale>
                                      <p:cBhvr>
                                        <p:cTn id="12"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Parameters</a:t>
            </a:r>
          </a:p>
        </p:txBody>
      </p:sp>
      <p:sp>
        <p:nvSpPr>
          <p:cNvPr id="3" name="Content Placeholder 2"/>
          <p:cNvSpPr>
            <a:spLocks noGrp="1"/>
          </p:cNvSpPr>
          <p:nvPr>
            <p:ph idx="1"/>
          </p:nvPr>
        </p:nvSpPr>
        <p:spPr>
          <a:xfrm>
            <a:off x="0" y="973394"/>
            <a:ext cx="8686800" cy="5275006"/>
          </a:xfrm>
        </p:spPr>
        <p:txBody>
          <a:bodyPr/>
          <a:lstStyle/>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Events may carry data with them</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Each parameter has a name, a type, and a description</a:t>
            </a:r>
          </a:p>
          <a:p>
            <a:pPr marL="539750" marR="0" lvl="1" indent="-360363" algn="l" defTabSz="914400" rtl="0" eaLnBrk="0" fontAlgn="base" latinLnBrk="0" hangingPunct="0">
              <a:lnSpc>
                <a:spcPct val="100000"/>
              </a:lnSpc>
              <a:spcBef>
                <a:spcPct val="20000"/>
              </a:spcBef>
              <a:spcAft>
                <a:spcPct val="0"/>
              </a:spcAft>
              <a:buClr>
                <a:srgbClr val="114FFB"/>
              </a:buClr>
              <a:buSzPct val="65000"/>
              <a:buFont typeface="Monotype Sorts" charset="2"/>
              <a:buChar char="l"/>
              <a:tabLst/>
              <a:defRPr/>
            </a:pPr>
            <a:r>
              <a:rPr lang="en-US" dirty="0"/>
              <a:t>Parameter values are available to:</a:t>
            </a:r>
          </a:p>
          <a:p>
            <a:pPr lvl="2" indent="-360363">
              <a:buClr>
                <a:srgbClr val="114FFB"/>
              </a:buClr>
              <a:buSzPct val="65000"/>
              <a:buFont typeface="Monotype Sorts" charset="2"/>
              <a:buChar char="l"/>
              <a:defRPr/>
            </a:pPr>
            <a:r>
              <a:rPr lang="en-US" dirty="0"/>
              <a:t>activity on triggered transition</a:t>
            </a:r>
          </a:p>
          <a:p>
            <a:pPr lvl="2" indent="-360363">
              <a:buClr>
                <a:srgbClr val="114FFB"/>
              </a:buClr>
              <a:buSzPct val="65000"/>
              <a:buFont typeface="Monotype Sorts" charset="2"/>
              <a:buChar char="l"/>
              <a:defRPr/>
            </a:pPr>
            <a:r>
              <a:rPr lang="en-US" dirty="0"/>
              <a:t>entry activity for destination state</a:t>
            </a:r>
          </a:p>
          <a:p>
            <a:pPr lvl="1">
              <a:buClr>
                <a:srgbClr val="114FFB"/>
              </a:buClr>
              <a:defRPr/>
            </a:pPr>
            <a:endParaRPr lang="en-US" dirty="0"/>
          </a:p>
          <a:p>
            <a:pPr lvl="1">
              <a:buClr>
                <a:srgbClr val="114FFB"/>
              </a:buClr>
              <a:defRPr/>
            </a:pPr>
            <a:r>
              <a:rPr lang="en-US" dirty="0"/>
              <a:t>Examples follow…</a:t>
            </a:r>
          </a:p>
          <a:p>
            <a:pPr lvl="1">
              <a:buClr>
                <a:srgbClr val="114FFB"/>
              </a:buClr>
              <a:defRPr/>
            </a:pPr>
            <a:r>
              <a:rPr lang="en-US" dirty="0" err="1"/>
              <a:t>ElevatorCall</a:t>
            </a:r>
            <a:r>
              <a:rPr lang="en-US" dirty="0"/>
              <a:t>( Direction, Floor )</a:t>
            </a:r>
          </a:p>
          <a:p>
            <a:pPr lvl="1">
              <a:buClr>
                <a:srgbClr val="114FFB"/>
              </a:buClr>
              <a:defRPr/>
            </a:pPr>
            <a:endParaRPr lang="en-US" dirty="0"/>
          </a:p>
          <a:p>
            <a:pPr lvl="1">
              <a:buClr>
                <a:srgbClr val="114FFB"/>
              </a:buClr>
              <a:defRPr/>
            </a:pPr>
            <a:r>
              <a:rPr lang="en-US" dirty="0" err="1"/>
              <a:t>TicketInserted</a:t>
            </a:r>
            <a:r>
              <a:rPr lang="en-US" dirty="0"/>
              <a:t>( </a:t>
            </a:r>
            <a:r>
              <a:rPr lang="en-US" dirty="0" err="1"/>
              <a:t>TicketNumber</a:t>
            </a:r>
            <a:r>
              <a:rPr lang="en-US" dirty="0"/>
              <a:t> )</a:t>
            </a:r>
          </a:p>
          <a:p>
            <a:pPr marL="179387" lvl="1" indent="0">
              <a:buClr>
                <a:srgbClr val="114FFB"/>
              </a:buClr>
              <a:buNone/>
              <a:defRPr/>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11AD3B-4254-4710-B177-6BC299426282}"/>
              </a:ext>
            </a:extLst>
          </p:cNvPr>
          <p:cNvPicPr>
            <a:picLocks noChangeAspect="1"/>
          </p:cNvPicPr>
          <p:nvPr/>
        </p:nvPicPr>
        <p:blipFill>
          <a:blip r:embed="rId2"/>
          <a:stretch>
            <a:fillRect/>
          </a:stretch>
        </p:blipFill>
        <p:spPr>
          <a:xfrm>
            <a:off x="4581832" y="3072734"/>
            <a:ext cx="717550" cy="1076325"/>
          </a:xfrm>
          <a:prstGeom prst="rect">
            <a:avLst/>
          </a:prstGeom>
        </p:spPr>
      </p:pic>
      <p:pic>
        <p:nvPicPr>
          <p:cNvPr id="8" name="Picture 7">
            <a:extLst>
              <a:ext uri="{FF2B5EF4-FFF2-40B4-BE49-F238E27FC236}">
                <a16:creationId xmlns:a16="http://schemas.microsoft.com/office/drawing/2014/main" id="{F62A3396-BC8A-4C31-AA8F-F117CD231E9E}"/>
              </a:ext>
            </a:extLst>
          </p:cNvPr>
          <p:cNvPicPr>
            <a:picLocks noChangeAspect="1"/>
          </p:cNvPicPr>
          <p:nvPr/>
        </p:nvPicPr>
        <p:blipFill>
          <a:blip r:embed="rId3"/>
          <a:stretch>
            <a:fillRect/>
          </a:stretch>
        </p:blipFill>
        <p:spPr>
          <a:xfrm>
            <a:off x="4581832" y="4417569"/>
            <a:ext cx="1791975" cy="154265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Anti-Pattern</a:t>
            </a:r>
          </a:p>
        </p:txBody>
      </p:sp>
      <p:sp>
        <p:nvSpPr>
          <p:cNvPr id="4" name="Content Placeholder 3"/>
          <p:cNvSpPr>
            <a:spLocks noGrp="1"/>
          </p:cNvSpPr>
          <p:nvPr>
            <p:ph idx="1"/>
          </p:nvPr>
        </p:nvSpPr>
        <p:spPr>
          <a:xfrm>
            <a:off x="762000" y="1219200"/>
            <a:ext cx="8077200" cy="3200400"/>
          </a:xfrm>
        </p:spPr>
        <p:txBody>
          <a:bodyPr/>
          <a:lstStyle/>
          <a:p>
            <a:r>
              <a:rPr lang="en-US" dirty="0"/>
              <a:t>The state diagram should reflect a lifecycle, </a:t>
            </a:r>
            <a:br>
              <a:rPr lang="en-US" dirty="0"/>
            </a:br>
            <a:r>
              <a:rPr lang="en-US" dirty="0"/>
              <a:t>not a set of things to do.</a:t>
            </a:r>
          </a:p>
          <a:p>
            <a:endParaRPr lang="en-US" dirty="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a:t>Button pushed</a:t>
            </a:r>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a:t>Door closed</a:t>
            </a:r>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a:t>Arrive at floor</a:t>
            </a:r>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a:t>Door opened</a:t>
            </a:r>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a:t>Garage Door State Model</a:t>
            </a:r>
          </a:p>
        </p:txBody>
      </p:sp>
      <p:pic>
        <p:nvPicPr>
          <p:cNvPr id="5" name="Picture 4">
            <a:extLst>
              <a:ext uri="{FF2B5EF4-FFF2-40B4-BE49-F238E27FC236}">
                <a16:creationId xmlns:a16="http://schemas.microsoft.com/office/drawing/2014/main" id="{A12339FE-AE50-4668-8397-A2067278E8CE}"/>
              </a:ext>
            </a:extLst>
          </p:cNvPr>
          <p:cNvPicPr>
            <a:picLocks noChangeAspect="1"/>
          </p:cNvPicPr>
          <p:nvPr/>
        </p:nvPicPr>
        <p:blipFill>
          <a:blip r:embed="rId2"/>
          <a:stretch>
            <a:fillRect/>
          </a:stretch>
        </p:blipFill>
        <p:spPr>
          <a:xfrm>
            <a:off x="571500" y="1066800"/>
            <a:ext cx="8001000" cy="5285597"/>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Models</a:t>
            </a:r>
          </a:p>
        </p:txBody>
      </p:sp>
      <p:sp>
        <p:nvSpPr>
          <p:cNvPr id="3" name="Content Placeholder 2"/>
          <p:cNvSpPr>
            <a:spLocks noGrp="1"/>
          </p:cNvSpPr>
          <p:nvPr>
            <p:ph idx="1"/>
          </p:nvPr>
        </p:nvSpPr>
        <p:spPr/>
        <p:txBody>
          <a:bodyPr/>
          <a:lstStyle/>
          <a:p>
            <a:pPr lvl="0"/>
            <a:r>
              <a:rPr lang="en-US" dirty="0"/>
              <a:t>The 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a:t>
            </a:r>
          </a:p>
        </p:txBody>
      </p:sp>
      <p:sp>
        <p:nvSpPr>
          <p:cNvPr id="4" name="Content Placeholder 3"/>
          <p:cNvSpPr>
            <a:spLocks noGrp="1"/>
          </p:cNvSpPr>
          <p:nvPr>
            <p:ph idx="1"/>
          </p:nvPr>
        </p:nvSpPr>
        <p:spPr/>
        <p:txBody>
          <a:bodyPr/>
          <a:lstStyle/>
          <a:p>
            <a:r>
              <a:rPr lang="en-US" dirty="0"/>
              <a:t>For each transition in the Pub system:</a:t>
            </a:r>
          </a:p>
          <a:p>
            <a:pPr lvl="1"/>
            <a:r>
              <a:rPr lang="en-US" dirty="0"/>
              <a:t>pick a name for the event that drives the transition</a:t>
            </a:r>
          </a:p>
          <a:p>
            <a:pPr lvl="1"/>
            <a:r>
              <a:rPr lang="en-US" dirty="0"/>
              <a:t>add it to the diagram</a:t>
            </a:r>
          </a:p>
          <a:p>
            <a:pPr lvl="1"/>
            <a:endParaRPr lang="en-US" dirty="0"/>
          </a:p>
          <a:p>
            <a:r>
              <a:rPr lang="en-US" dirty="0"/>
              <a:t>Don’t forget to check the list of existing events.</a:t>
            </a:r>
          </a:p>
          <a:p>
            <a:endParaRPr lang="en-US" dirty="0"/>
          </a:p>
          <a:p>
            <a:endParaRPr lang="en-US" dirty="0"/>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a:t>Checking for Completeness</a:t>
            </a:r>
          </a:p>
        </p:txBody>
      </p:sp>
      <p:sp>
        <p:nvSpPr>
          <p:cNvPr id="128003" name="Content Placeholder 2"/>
          <p:cNvSpPr>
            <a:spLocks noGrp="1"/>
          </p:cNvSpPr>
          <p:nvPr>
            <p:ph idx="1"/>
          </p:nvPr>
        </p:nvSpPr>
        <p:spPr>
          <a:xfrm>
            <a:off x="0" y="1219200"/>
            <a:ext cx="9144000" cy="5105400"/>
          </a:xfrm>
        </p:spPr>
        <p:txBody>
          <a:bodyPr/>
          <a:lstStyle/>
          <a:p>
            <a:pPr marL="0" indent="0"/>
            <a:r>
              <a:rPr lang="en-US" sz="2000" dirty="0"/>
              <a:t>A </a:t>
            </a:r>
            <a:r>
              <a:rPr lang="en-US" sz="2000" i="1" dirty="0"/>
              <a:t>state-event matrix </a:t>
            </a:r>
            <a:r>
              <a:rPr lang="en-US" sz="2000" dirty="0"/>
              <a:t>is used to check for completeness of a state diagram.  </a:t>
            </a:r>
          </a:p>
          <a:p>
            <a:pPr marL="0" indent="0"/>
            <a:endParaRPr lang="en-US" dirty="0"/>
          </a:p>
          <a:p>
            <a:pPr marL="0" indent="0"/>
            <a:endParaRPr lang="en-US" dirty="0"/>
          </a:p>
          <a:p>
            <a:pPr marL="0" indent="0"/>
            <a:endParaRPr lang="en-US" dirty="0"/>
          </a:p>
          <a:p>
            <a:pPr marL="0" indent="0"/>
            <a:endParaRPr lang="en-US" dirty="0"/>
          </a:p>
          <a:p>
            <a:pPr marL="0" indent="0"/>
            <a:r>
              <a:rPr lang="en-US" dirty="0"/>
              <a:t>It has:</a:t>
            </a:r>
          </a:p>
          <a:p>
            <a:pPr lvl="1"/>
            <a:r>
              <a:rPr lang="en-US" dirty="0"/>
              <a:t>columns for events</a:t>
            </a:r>
          </a:p>
          <a:p>
            <a:pPr lvl="1"/>
            <a:r>
              <a:rPr lang="en-US" dirty="0"/>
              <a:t>rows for states</a:t>
            </a:r>
          </a:p>
          <a:p>
            <a:pPr marL="0" indent="0"/>
            <a:endParaRPr lang="en-US" dirty="0"/>
          </a:p>
          <a:p>
            <a:pPr marL="0" indent="0"/>
            <a:r>
              <a:rPr lang="en-US" dirty="0"/>
              <a:t>Each cell contains:</a:t>
            </a:r>
          </a:p>
          <a:p>
            <a:pPr lvl="1"/>
            <a:r>
              <a:rPr lang="en-US" dirty="0"/>
              <a:t>the name of the new state</a:t>
            </a:r>
          </a:p>
          <a:p>
            <a:pPr lvl="1"/>
            <a:r>
              <a:rPr lang="en-US" dirty="0"/>
              <a:t>links to the activities</a:t>
            </a:r>
          </a:p>
          <a:p>
            <a:pPr marL="0" indent="0"/>
            <a:endParaRPr lang="en-US" dirty="0"/>
          </a:p>
        </p:txBody>
      </p:sp>
      <p:pic>
        <p:nvPicPr>
          <p:cNvPr id="3" name="Picture 2">
            <a:extLst>
              <a:ext uri="{FF2B5EF4-FFF2-40B4-BE49-F238E27FC236}">
                <a16:creationId xmlns:a16="http://schemas.microsoft.com/office/drawing/2014/main" id="{F5A7309F-3F66-440A-B7AA-6E7B4339D42E}"/>
              </a:ext>
            </a:extLst>
          </p:cNvPr>
          <p:cNvPicPr>
            <a:picLocks noChangeAspect="1"/>
          </p:cNvPicPr>
          <p:nvPr/>
        </p:nvPicPr>
        <p:blipFill>
          <a:blip r:embed="rId2"/>
          <a:stretch>
            <a:fillRect/>
          </a:stretch>
        </p:blipFill>
        <p:spPr>
          <a:xfrm>
            <a:off x="1524000" y="1676400"/>
            <a:ext cx="5562600" cy="1511736"/>
          </a:xfrm>
          <a:prstGeom prst="rect">
            <a:avLst/>
          </a:prstGeom>
        </p:spPr>
      </p:pic>
      <p:sp>
        <p:nvSpPr>
          <p:cNvPr id="5" name="Speech Bubble: Rectangle with Corners Rounded 4">
            <a:extLst>
              <a:ext uri="{FF2B5EF4-FFF2-40B4-BE49-F238E27FC236}">
                <a16:creationId xmlns:a16="http://schemas.microsoft.com/office/drawing/2014/main" id="{B478F61C-8D07-41A8-924F-509EBE3DA20E}"/>
              </a:ext>
            </a:extLst>
          </p:cNvPr>
          <p:cNvSpPr/>
          <p:nvPr/>
        </p:nvSpPr>
        <p:spPr bwMode="auto">
          <a:xfrm>
            <a:off x="4876800" y="3645336"/>
            <a:ext cx="2743200" cy="1828800"/>
          </a:xfrm>
          <a:prstGeom prst="wedgeRoundRectCallout">
            <a:avLst>
              <a:gd name="adj1" fmla="val -126747"/>
              <a:gd name="adj2" fmla="val -7379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Switch between state diagram and state-event matrix by selecting a tab on the state model editor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a State-Event Matrix</a:t>
            </a:r>
          </a:p>
        </p:txBody>
      </p:sp>
      <p:pic>
        <p:nvPicPr>
          <p:cNvPr id="11" name="Picture 10">
            <a:extLst>
              <a:ext uri="{FF2B5EF4-FFF2-40B4-BE49-F238E27FC236}">
                <a16:creationId xmlns:a16="http://schemas.microsoft.com/office/drawing/2014/main" id="{3D82399B-9476-4FF6-A594-85272A144600}"/>
              </a:ext>
            </a:extLst>
          </p:cNvPr>
          <p:cNvPicPr>
            <a:picLocks noChangeAspect="1"/>
          </p:cNvPicPr>
          <p:nvPr/>
        </p:nvPicPr>
        <p:blipFill>
          <a:blip r:embed="rId2"/>
          <a:stretch>
            <a:fillRect/>
          </a:stretch>
        </p:blipFill>
        <p:spPr>
          <a:xfrm>
            <a:off x="103568" y="1143000"/>
            <a:ext cx="8936864" cy="2428752"/>
          </a:xfrm>
          <a:prstGeom prst="rect">
            <a:avLst/>
          </a:prstGeom>
        </p:spPr>
      </p:pic>
      <p:sp>
        <p:nvSpPr>
          <p:cNvPr id="12" name="Speech Bubble: Rectangle with Corners Rounded 11">
            <a:extLst>
              <a:ext uri="{FF2B5EF4-FFF2-40B4-BE49-F238E27FC236}">
                <a16:creationId xmlns:a16="http://schemas.microsoft.com/office/drawing/2014/main" id="{19C3B4DA-2D8E-42C4-9B88-EAACB33B02D8}"/>
              </a:ext>
            </a:extLst>
          </p:cNvPr>
          <p:cNvSpPr/>
          <p:nvPr/>
        </p:nvSpPr>
        <p:spPr bwMode="auto">
          <a:xfrm>
            <a:off x="304800" y="3829849"/>
            <a:ext cx="1676400" cy="533400"/>
          </a:xfrm>
          <a:prstGeom prst="wedgeRoundRectCallout">
            <a:avLst>
              <a:gd name="adj1" fmla="val -11156"/>
              <a:gd name="adj2" fmla="val -211233"/>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Current state</a:t>
            </a:r>
          </a:p>
        </p:txBody>
      </p:sp>
      <p:sp>
        <p:nvSpPr>
          <p:cNvPr id="13" name="Speech Bubble: Rectangle with Corners Rounded 12">
            <a:extLst>
              <a:ext uri="{FF2B5EF4-FFF2-40B4-BE49-F238E27FC236}">
                <a16:creationId xmlns:a16="http://schemas.microsoft.com/office/drawing/2014/main" id="{1FE632D7-7559-4499-BDCB-3B50EBB613A5}"/>
              </a:ext>
            </a:extLst>
          </p:cNvPr>
          <p:cNvSpPr/>
          <p:nvPr/>
        </p:nvSpPr>
        <p:spPr bwMode="auto">
          <a:xfrm>
            <a:off x="3619500" y="4107795"/>
            <a:ext cx="1905000" cy="533400"/>
          </a:xfrm>
          <a:prstGeom prst="wedgeRoundRectCallout">
            <a:avLst>
              <a:gd name="adj1" fmla="val -73478"/>
              <a:gd name="adj2" fmla="val -44625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Received event</a:t>
            </a:r>
          </a:p>
        </p:txBody>
      </p:sp>
      <p:sp>
        <p:nvSpPr>
          <p:cNvPr id="14" name="Speech Bubble: Rectangle with Corners Rounded 13">
            <a:extLst>
              <a:ext uri="{FF2B5EF4-FFF2-40B4-BE49-F238E27FC236}">
                <a16:creationId xmlns:a16="http://schemas.microsoft.com/office/drawing/2014/main" id="{B36F4795-160D-4ADE-B025-EFFBEC169A67}"/>
              </a:ext>
            </a:extLst>
          </p:cNvPr>
          <p:cNvSpPr/>
          <p:nvPr/>
        </p:nvSpPr>
        <p:spPr bwMode="auto">
          <a:xfrm>
            <a:off x="2171700" y="5029200"/>
            <a:ext cx="1447800" cy="609600"/>
          </a:xfrm>
          <a:prstGeom prst="wedgeRoundRectCallout">
            <a:avLst>
              <a:gd name="adj1" fmla="val -23889"/>
              <a:gd name="adj2" fmla="val -50604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Next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dirty="0"/>
              <a:t>Fill in the State-Event Matrix</a:t>
            </a:r>
          </a:p>
        </p:txBody>
      </p:sp>
      <p:pic>
        <p:nvPicPr>
          <p:cNvPr id="6" name="Picture 5">
            <a:extLst>
              <a:ext uri="{FF2B5EF4-FFF2-40B4-BE49-F238E27FC236}">
                <a16:creationId xmlns:a16="http://schemas.microsoft.com/office/drawing/2014/main" id="{CD41AD59-16FC-4EF9-9EE4-5E46117597BD}"/>
              </a:ext>
            </a:extLst>
          </p:cNvPr>
          <p:cNvPicPr>
            <a:picLocks noChangeAspect="1"/>
          </p:cNvPicPr>
          <p:nvPr/>
        </p:nvPicPr>
        <p:blipFill>
          <a:blip r:embed="rId2"/>
          <a:stretch>
            <a:fillRect/>
          </a:stretch>
        </p:blipFill>
        <p:spPr>
          <a:xfrm>
            <a:off x="152400" y="1076448"/>
            <a:ext cx="8839200" cy="2402210"/>
          </a:xfrm>
          <a:prstGeom prst="rect">
            <a:avLst/>
          </a:prstGeom>
        </p:spPr>
      </p:pic>
      <p:sp>
        <p:nvSpPr>
          <p:cNvPr id="7" name="Speech Bubble: Rectangle with Corners Rounded 6">
            <a:extLst>
              <a:ext uri="{FF2B5EF4-FFF2-40B4-BE49-F238E27FC236}">
                <a16:creationId xmlns:a16="http://schemas.microsoft.com/office/drawing/2014/main" id="{9E1C4E54-09D8-4CEF-9B97-020C44DD1A3F}"/>
              </a:ext>
            </a:extLst>
          </p:cNvPr>
          <p:cNvSpPr/>
          <p:nvPr/>
        </p:nvSpPr>
        <p:spPr bwMode="auto">
          <a:xfrm>
            <a:off x="6781800" y="3723040"/>
            <a:ext cx="1879059" cy="1381067"/>
          </a:xfrm>
          <a:prstGeom prst="wedgeRoundRectCallout">
            <a:avLst>
              <a:gd name="adj1" fmla="val 28269"/>
              <a:gd name="adj2" fmla="val -12726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a:t>
            </a:r>
            <a:r>
              <a:rPr kumimoji="0" lang="en-US" sz="1800" b="0" i="0" u="none" strike="noStrike" cap="none" normalizeH="0" baseline="0" dirty="0" err="1">
                <a:ln>
                  <a:noFill/>
                </a:ln>
                <a:solidFill>
                  <a:schemeClr val="tx1"/>
                </a:solidFill>
                <a:effectLst/>
                <a:latin typeface="Arial" charset="0"/>
              </a:rPr>
              <a:t>xtUML</a:t>
            </a:r>
            <a:r>
              <a:rPr kumimoji="0" lang="en-US" sz="1800" b="0" i="0" u="none" strike="noStrike" cap="none" normalizeH="0" baseline="0" dirty="0">
                <a:ln>
                  <a:noFill/>
                </a:ln>
                <a:solidFill>
                  <a:schemeClr val="tx1"/>
                </a:solidFill>
                <a:effectLst/>
                <a:latin typeface="Arial" charset="0"/>
              </a:rPr>
              <a:t> editor fills in the rest with “Can’t Happen” </a:t>
            </a:r>
          </a:p>
        </p:txBody>
      </p:sp>
      <p:sp>
        <p:nvSpPr>
          <p:cNvPr id="8" name="Speech Bubble: Rectangle with Corners Rounded 7">
            <a:extLst>
              <a:ext uri="{FF2B5EF4-FFF2-40B4-BE49-F238E27FC236}">
                <a16:creationId xmlns:a16="http://schemas.microsoft.com/office/drawing/2014/main" id="{C51EB5C9-1710-4AE8-A9AB-C4262E981B4D}"/>
              </a:ext>
            </a:extLst>
          </p:cNvPr>
          <p:cNvSpPr/>
          <p:nvPr/>
        </p:nvSpPr>
        <p:spPr bwMode="auto">
          <a:xfrm>
            <a:off x="1295400" y="3962400"/>
            <a:ext cx="2133600" cy="1447800"/>
          </a:xfrm>
          <a:prstGeom prst="wedgeRoundRectCallout">
            <a:avLst>
              <a:gd name="adj1" fmla="val -21441"/>
              <a:gd name="adj2" fmla="val 48936"/>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Each cell containing a state name indicates a valid transition</a:t>
            </a:r>
          </a:p>
        </p:txBody>
      </p:sp>
      <p:cxnSp>
        <p:nvCxnSpPr>
          <p:cNvPr id="10" name="Straight Arrow Connector 9">
            <a:extLst>
              <a:ext uri="{FF2B5EF4-FFF2-40B4-BE49-F238E27FC236}">
                <a16:creationId xmlns:a16="http://schemas.microsoft.com/office/drawing/2014/main" id="{CE92E8B3-B997-418C-8942-501B0CC36FAD}"/>
              </a:ext>
            </a:extLst>
          </p:cNvPr>
          <p:cNvCxnSpPr/>
          <p:nvPr/>
        </p:nvCxnSpPr>
        <p:spPr bwMode="auto">
          <a:xfrm flipV="1">
            <a:off x="1676400" y="2209800"/>
            <a:ext cx="685800" cy="1752600"/>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7CABCC0-14E7-4F73-839D-114D46C8071D}"/>
              </a:ext>
            </a:extLst>
          </p:cNvPr>
          <p:cNvCxnSpPr>
            <a:cxnSpLocks/>
          </p:cNvCxnSpPr>
          <p:nvPr/>
        </p:nvCxnSpPr>
        <p:spPr bwMode="auto">
          <a:xfrm flipV="1">
            <a:off x="2286000" y="2362200"/>
            <a:ext cx="1981200" cy="1582105"/>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7E48A5-C4DD-497B-B8C1-AB53C0121D80}"/>
              </a:ext>
            </a:extLst>
          </p:cNvPr>
          <p:cNvCxnSpPr>
            <a:cxnSpLocks/>
          </p:cNvCxnSpPr>
          <p:nvPr/>
        </p:nvCxnSpPr>
        <p:spPr bwMode="auto">
          <a:xfrm flipV="1">
            <a:off x="2743200" y="2590800"/>
            <a:ext cx="3276600" cy="1381067"/>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AF28B2D-C02B-4271-BB55-D10FBA7F7C53}"/>
              </a:ext>
            </a:extLst>
          </p:cNvPr>
          <p:cNvCxnSpPr>
            <a:cxnSpLocks/>
          </p:cNvCxnSpPr>
          <p:nvPr/>
        </p:nvCxnSpPr>
        <p:spPr bwMode="auto">
          <a:xfrm flipV="1">
            <a:off x="3276600" y="2835182"/>
            <a:ext cx="4572000" cy="1170652"/>
          </a:xfrm>
          <a:prstGeom prst="straightConnector1">
            <a:avLst/>
          </a:prstGeom>
          <a:solidFill>
            <a:schemeClr val="accent1"/>
          </a:solidFill>
          <a:ln w="25400" cap="flat" cmpd="sng" algn="ctr">
            <a:solidFill>
              <a:schemeClr val="tx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t>Use Cases</a:t>
            </a:r>
          </a:p>
        </p:txBody>
      </p:sp>
      <p:sp>
        <p:nvSpPr>
          <p:cNvPr id="161795" name="Content Placeholder 2"/>
          <p:cNvSpPr>
            <a:spLocks noGrp="1"/>
          </p:cNvSpPr>
          <p:nvPr>
            <p:ph idx="1"/>
          </p:nvPr>
        </p:nvSpPr>
        <p:spPr/>
        <p:txBody>
          <a:bodyPr/>
          <a:lstStyle/>
          <a:p>
            <a:r>
              <a:rPr lang="en-US" dirty="0"/>
              <a:t>Each use case shall contain:</a:t>
            </a:r>
          </a:p>
          <a:p>
            <a:pPr lvl="1"/>
            <a:r>
              <a:rPr lang="en-US" dirty="0"/>
              <a:t>a description, and optionally,</a:t>
            </a:r>
          </a:p>
          <a:p>
            <a:pPr lvl="2"/>
            <a:r>
              <a:rPr lang="en-US" dirty="0"/>
              <a:t>an activity diagram</a:t>
            </a:r>
          </a:p>
          <a:p>
            <a:pPr lvl="2"/>
            <a:r>
              <a:rPr lang="en-US" dirty="0"/>
              <a:t>a sequence diagram</a:t>
            </a:r>
          </a:p>
          <a:p>
            <a:pPr lvl="1">
              <a:buNone/>
            </a:pPr>
            <a:endParaRPr lang="en-US" dirty="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dirty="0"/>
              <a:t>Those “Can’t Happen” Cells</a:t>
            </a:r>
          </a:p>
        </p:txBody>
      </p:sp>
      <p:sp>
        <p:nvSpPr>
          <p:cNvPr id="134147" name="Content Placeholder 2"/>
          <p:cNvSpPr>
            <a:spLocks noGrp="1"/>
          </p:cNvSpPr>
          <p:nvPr>
            <p:ph idx="1"/>
          </p:nvPr>
        </p:nvSpPr>
        <p:spPr/>
        <p:txBody>
          <a:bodyPr/>
          <a:lstStyle/>
          <a:p>
            <a:pPr marL="0" indent="0"/>
            <a:r>
              <a:rPr lang="en-US" dirty="0"/>
              <a:t>The cells filled with “Can’t Happen” by the tool can be:</a:t>
            </a:r>
          </a:p>
          <a:p>
            <a:pPr lvl="1"/>
            <a:r>
              <a:rPr lang="en-US" dirty="0"/>
              <a:t>A transition you forgot </a:t>
            </a:r>
            <a:r>
              <a:rPr lang="en-US" dirty="0">
                <a:sym typeface="Wingdings" charset="2"/>
              </a:rPr>
              <a:t></a:t>
            </a:r>
          </a:p>
          <a:p>
            <a:pPr lvl="2"/>
            <a:r>
              <a:rPr lang="en-US" dirty="0">
                <a:sym typeface="Wingdings" charset="2"/>
              </a:rPr>
              <a:t>Go back to the state diagram and add the transition</a:t>
            </a:r>
          </a:p>
          <a:p>
            <a:pPr lvl="1"/>
            <a:r>
              <a:rPr lang="en-US" dirty="0">
                <a:sym typeface="Wingdings" charset="2"/>
              </a:rPr>
              <a:t>An event that occurs, but you don’t care </a:t>
            </a:r>
          </a:p>
          <a:p>
            <a:pPr lvl="2"/>
            <a:r>
              <a:rPr lang="en-US" dirty="0">
                <a:sym typeface="Wingdings" charset="2"/>
              </a:rPr>
              <a:t>Change “Can’t Happen” to “Event Ignored” in the state-event matrix</a:t>
            </a:r>
          </a:p>
          <a:p>
            <a:pPr lvl="1"/>
            <a:r>
              <a:rPr lang="en-US" dirty="0">
                <a:sym typeface="Wingdings" charset="2"/>
              </a:rPr>
              <a:t>A logical impossibility </a:t>
            </a:r>
          </a:p>
          <a:p>
            <a:pPr lvl="2"/>
            <a:r>
              <a:rPr lang="en-US" dirty="0">
                <a:sym typeface="Wingdings" charset="2"/>
              </a:rPr>
              <a:t>Something has gone horribly wrong (“Can’t Happen”)</a:t>
            </a:r>
          </a:p>
        </p:txBody>
      </p:sp>
      <p:pic>
        <p:nvPicPr>
          <p:cNvPr id="2" name="Picture 1">
            <a:extLst>
              <a:ext uri="{FF2B5EF4-FFF2-40B4-BE49-F238E27FC236}">
                <a16:creationId xmlns:a16="http://schemas.microsoft.com/office/drawing/2014/main" id="{EA194624-AA73-4404-9F19-F67D284AFD20}"/>
              </a:ext>
            </a:extLst>
          </p:cNvPr>
          <p:cNvPicPr>
            <a:picLocks noChangeAspect="1"/>
          </p:cNvPicPr>
          <p:nvPr/>
        </p:nvPicPr>
        <p:blipFill>
          <a:blip r:embed="rId3"/>
          <a:stretch>
            <a:fillRect/>
          </a:stretch>
        </p:blipFill>
        <p:spPr>
          <a:xfrm>
            <a:off x="962476" y="4371839"/>
            <a:ext cx="7219048" cy="196190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t>Event Ignored</a:t>
            </a:r>
          </a:p>
        </p:txBody>
      </p:sp>
      <p:sp>
        <p:nvSpPr>
          <p:cNvPr id="135171" name="Content Placeholder 2"/>
          <p:cNvSpPr>
            <a:spLocks noGrp="1"/>
          </p:cNvSpPr>
          <p:nvPr>
            <p:ph idx="1"/>
          </p:nvPr>
        </p:nvSpPr>
        <p:spPr/>
        <p:txBody>
          <a:bodyPr/>
          <a:lstStyle/>
          <a:p>
            <a:pPr marL="0" indent="0"/>
            <a:r>
              <a:rPr lang="en-US" dirty="0"/>
              <a:t>An event can occur that you simply ignore.</a:t>
            </a:r>
          </a:p>
          <a:p>
            <a:pPr marL="0" indent="0"/>
            <a:endParaRPr lang="en-US" dirty="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t>Can’t Happen</a:t>
            </a:r>
          </a:p>
        </p:txBody>
      </p:sp>
      <p:sp>
        <p:nvSpPr>
          <p:cNvPr id="3" name="Content Placeholder 2"/>
          <p:cNvSpPr>
            <a:spLocks noGrp="1"/>
          </p:cNvSpPr>
          <p:nvPr>
            <p:ph idx="1"/>
          </p:nvPr>
        </p:nvSpPr>
        <p:spPr/>
        <p:txBody>
          <a:bodyPr/>
          <a:lstStyle/>
          <a:p>
            <a:r>
              <a:rPr lang="en-US" sz="2400" dirty="0"/>
              <a:t>An unexpected event can occur that likely indicates a:</a:t>
            </a:r>
          </a:p>
          <a:p>
            <a:pPr lvl="1"/>
            <a:r>
              <a:rPr lang="en-US" dirty="0"/>
              <a:t>a software fault</a:t>
            </a:r>
          </a:p>
          <a:p>
            <a:pPr lvl="1"/>
            <a:r>
              <a:rPr lang="en-US" dirty="0"/>
              <a:t>a hardware fault</a:t>
            </a:r>
          </a:p>
          <a:p>
            <a:pPr marL="0" indent="0"/>
            <a:r>
              <a:rPr lang="en-US" dirty="0"/>
              <a:t>You can’t do anything about it.</a:t>
            </a:r>
          </a:p>
          <a:p>
            <a:pPr marL="0" indent="0"/>
            <a:endParaRPr lang="en-US" dirty="0"/>
          </a:p>
          <a:p>
            <a:r>
              <a:rPr lang="en-US" dirty="0"/>
              <a:t>Use “Can’t Happen” for situations that cannot be recovered or handled by the application models. </a:t>
            </a:r>
          </a:p>
          <a:p>
            <a:pPr marL="0" indent="0"/>
            <a:endParaRPr lang="en-US" dirty="0"/>
          </a:p>
          <a:p>
            <a:pPr marL="0" indent="0"/>
            <a:endParaRPr lang="en-US" dirty="0"/>
          </a:p>
          <a:p>
            <a:pPr marL="0" indent="0"/>
            <a:endParaRPr lang="en-US" dirty="0"/>
          </a:p>
          <a:p>
            <a:pPr marL="0" indent="0"/>
            <a:endParaRPr lang="en-US" dirty="0"/>
          </a:p>
          <a:p>
            <a:pPr marL="0" indent="0"/>
            <a:r>
              <a:rPr lang="en-US" dirty="0"/>
              <a:t>	  </a:t>
            </a:r>
          </a:p>
          <a:p>
            <a:pPr marL="0" indent="0"/>
            <a:r>
              <a:rPr lang="en-US" dirty="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10" end="10"/>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50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a:t>Filling the State Event Matrix</a:t>
            </a:r>
          </a:p>
        </p:txBody>
      </p:sp>
      <p:pic>
        <p:nvPicPr>
          <p:cNvPr id="2" name="Picture 1">
            <a:extLst>
              <a:ext uri="{FF2B5EF4-FFF2-40B4-BE49-F238E27FC236}">
                <a16:creationId xmlns:a16="http://schemas.microsoft.com/office/drawing/2014/main" id="{E41BB44C-0BC9-4BFE-B7DA-E01EEA182EF2}"/>
              </a:ext>
            </a:extLst>
          </p:cNvPr>
          <p:cNvPicPr>
            <a:picLocks noChangeAspect="1"/>
          </p:cNvPicPr>
          <p:nvPr/>
        </p:nvPicPr>
        <p:blipFill>
          <a:blip r:embed="rId2"/>
          <a:stretch>
            <a:fillRect/>
          </a:stretch>
        </p:blipFill>
        <p:spPr>
          <a:xfrm>
            <a:off x="76200" y="1143000"/>
            <a:ext cx="8991600" cy="2443627"/>
          </a:xfrm>
          <a:prstGeom prst="rect">
            <a:avLst/>
          </a:prstGeom>
        </p:spPr>
      </p:pic>
      <p:sp>
        <p:nvSpPr>
          <p:cNvPr id="7" name="Content Placeholder 2">
            <a:extLst>
              <a:ext uri="{FF2B5EF4-FFF2-40B4-BE49-F238E27FC236}">
                <a16:creationId xmlns:a16="http://schemas.microsoft.com/office/drawing/2014/main" id="{D18A4C5C-F11E-4789-9BEF-22C7FB689A1B}"/>
              </a:ext>
            </a:extLst>
          </p:cNvPr>
          <p:cNvSpPr>
            <a:spLocks noGrp="1"/>
          </p:cNvSpPr>
          <p:nvPr>
            <p:ph idx="1"/>
          </p:nvPr>
        </p:nvSpPr>
        <p:spPr>
          <a:xfrm>
            <a:off x="762000" y="3815226"/>
            <a:ext cx="8077200" cy="2509373"/>
          </a:xfrm>
        </p:spPr>
        <p:txBody>
          <a:bodyPr/>
          <a:lstStyle/>
          <a:p>
            <a:pPr lvl="1"/>
            <a:r>
              <a:rPr lang="en-US" dirty="0"/>
              <a:t>Examine each cell containing “Can’t Happen”</a:t>
            </a:r>
          </a:p>
          <a:p>
            <a:pPr lvl="1"/>
            <a:r>
              <a:rPr lang="en-US" dirty="0">
                <a:sym typeface="Wingdings" charset="2"/>
              </a:rPr>
              <a:t>Decide whether it:</a:t>
            </a:r>
          </a:p>
          <a:p>
            <a:pPr lvl="2"/>
            <a:r>
              <a:rPr lang="en-US" dirty="0">
                <a:sym typeface="Wingdings" charset="2"/>
              </a:rPr>
              <a:t>is actually a missing transition,</a:t>
            </a:r>
          </a:p>
          <a:p>
            <a:pPr lvl="2"/>
            <a:r>
              <a:rPr lang="en-US" dirty="0">
                <a:sym typeface="Wingdings" charset="2"/>
              </a:rPr>
              <a:t>should be “Event Ignored”, or</a:t>
            </a:r>
          </a:p>
          <a:p>
            <a:pPr lvl="2"/>
            <a:r>
              <a:rPr lang="en-US" dirty="0">
                <a:sym typeface="Wingdings" charset="2"/>
              </a:rPr>
              <a:t>should remain “Can’t Happen”</a:t>
            </a:r>
          </a:p>
          <a:p>
            <a:pPr lvl="2"/>
            <a:endParaRPr lang="en-US" dirty="0">
              <a:sym typeface="Wingdings" charset="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81513-29A3-4D07-B884-0BB9AF828124}"/>
              </a:ext>
            </a:extLst>
          </p:cNvPr>
          <p:cNvPicPr>
            <a:picLocks noChangeAspect="1"/>
          </p:cNvPicPr>
          <p:nvPr/>
        </p:nvPicPr>
        <p:blipFill>
          <a:blip r:embed="rId3"/>
          <a:stretch>
            <a:fillRect/>
          </a:stretch>
        </p:blipFill>
        <p:spPr>
          <a:xfrm>
            <a:off x="571500" y="1066800"/>
            <a:ext cx="8001000" cy="5285597"/>
          </a:xfrm>
          <a:prstGeom prst="rect">
            <a:avLst/>
          </a:prstGeom>
        </p:spPr>
      </p:pic>
      <p:sp>
        <p:nvSpPr>
          <p:cNvPr id="141314" name="Rectangle 2"/>
          <p:cNvSpPr>
            <a:spLocks noGrp="1" noChangeArrowheads="1"/>
          </p:cNvSpPr>
          <p:nvPr>
            <p:ph type="title"/>
          </p:nvPr>
        </p:nvSpPr>
        <p:spPr/>
        <p:txBody>
          <a:bodyPr/>
          <a:lstStyle/>
          <a:p>
            <a:r>
              <a:rPr lang="en-US"/>
              <a:t>Completed Diagram</a:t>
            </a:r>
          </a:p>
        </p:txBody>
      </p:sp>
      <p:pic>
        <p:nvPicPr>
          <p:cNvPr id="4" name="Picture 3">
            <a:extLst>
              <a:ext uri="{FF2B5EF4-FFF2-40B4-BE49-F238E27FC236}">
                <a16:creationId xmlns:a16="http://schemas.microsoft.com/office/drawing/2014/main" id="{CF82ABB8-4A81-41CA-AD1A-BA74BEE5E797}"/>
              </a:ext>
            </a:extLst>
          </p:cNvPr>
          <p:cNvPicPr>
            <a:picLocks noChangeAspect="1"/>
          </p:cNvPicPr>
          <p:nvPr/>
        </p:nvPicPr>
        <p:blipFill>
          <a:blip r:embed="rId4"/>
          <a:stretch>
            <a:fillRect/>
          </a:stretch>
        </p:blipFill>
        <p:spPr>
          <a:xfrm>
            <a:off x="586248" y="1066800"/>
            <a:ext cx="8001000" cy="5309885"/>
          </a:xfrm>
          <a:prstGeom prst="rect">
            <a:avLst/>
          </a:prstGeom>
        </p:spPr>
      </p:pic>
      <p:sp>
        <p:nvSpPr>
          <p:cNvPr id="7" name="Rectangle 6">
            <a:extLst>
              <a:ext uri="{FF2B5EF4-FFF2-40B4-BE49-F238E27FC236}">
                <a16:creationId xmlns:a16="http://schemas.microsoft.com/office/drawing/2014/main" id="{5CD781DD-88DB-4657-AEA5-72793AF92CBB}"/>
              </a:ext>
            </a:extLst>
          </p:cNvPr>
          <p:cNvSpPr/>
          <p:nvPr/>
        </p:nvSpPr>
        <p:spPr bwMode="auto">
          <a:xfrm>
            <a:off x="2971800" y="3276600"/>
            <a:ext cx="3200400" cy="1371600"/>
          </a:xfrm>
          <a:prstGeom prst="rect">
            <a:avLst/>
          </a:prstGeom>
          <a:solidFill>
            <a:srgbClr val="92D050">
              <a:alpha val="36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Speech Bubble: Rectangle with Corners Rounded 7">
            <a:extLst>
              <a:ext uri="{FF2B5EF4-FFF2-40B4-BE49-F238E27FC236}">
                <a16:creationId xmlns:a16="http://schemas.microsoft.com/office/drawing/2014/main" id="{4E1C3FB7-9EF1-49B9-9456-4708638F81DC}"/>
              </a:ext>
            </a:extLst>
          </p:cNvPr>
          <p:cNvSpPr/>
          <p:nvPr/>
        </p:nvSpPr>
        <p:spPr bwMode="auto">
          <a:xfrm>
            <a:off x="5410200" y="4419600"/>
            <a:ext cx="2385552" cy="1371600"/>
          </a:xfrm>
          <a:prstGeom prst="wedgeRoundRectCallout">
            <a:avLst>
              <a:gd name="adj1" fmla="val -73028"/>
              <a:gd name="adj2" fmla="val -76507"/>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Missing transitions identified through examination of state-event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Fill in the state-event matrix for a state model that you constructed.</a:t>
            </a:r>
          </a:p>
          <a:p>
            <a:pPr marL="0" indent="0"/>
            <a:endParaRPr lang="en-US" dirty="0"/>
          </a:p>
          <a:p>
            <a:pPr marL="0" indent="0"/>
            <a:r>
              <a:rPr lang="en-US" dirty="0"/>
              <a:t>For each cell (state </a:t>
            </a:r>
            <a:r>
              <a:rPr lang="en-US" sz="2400" b="1" dirty="0"/>
              <a:t>x</a:t>
            </a:r>
            <a:r>
              <a:rPr lang="en-US" dirty="0"/>
              <a:t> event), indicate whether it’s a:</a:t>
            </a:r>
          </a:p>
          <a:p>
            <a:pPr marL="538163" lvl="1" indent="-365125"/>
            <a:r>
              <a:rPr lang="en-US" dirty="0"/>
              <a:t>transition to another (named) state,</a:t>
            </a:r>
          </a:p>
          <a:p>
            <a:pPr marL="538163" lvl="1" indent="-365125"/>
            <a:r>
              <a:rPr lang="en-US" dirty="0"/>
              <a:t>event ignored, or</a:t>
            </a:r>
          </a:p>
          <a:p>
            <a:pPr marL="538163" lvl="1" indent="-365125"/>
            <a:r>
              <a:rPr lang="en-US" dirty="0"/>
              <a:t>can’t happen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t>Activities</a:t>
            </a:r>
          </a:p>
        </p:txBody>
      </p:sp>
      <p:sp>
        <p:nvSpPr>
          <p:cNvPr id="3" name="Content Placeholder 2"/>
          <p:cNvSpPr>
            <a:spLocks noGrp="1"/>
          </p:cNvSpPr>
          <p:nvPr>
            <p:ph idx="1"/>
          </p:nvPr>
        </p:nvSpPr>
        <p:spPr/>
        <p:txBody>
          <a:bodyPr/>
          <a:lstStyle/>
          <a:p>
            <a:r>
              <a:rPr lang="en-US" dirty="0"/>
              <a:t>An activity is a block of </a:t>
            </a:r>
            <a:r>
              <a:rPr lang="en-US" i="1" dirty="0"/>
              <a:t>model-level logic </a:t>
            </a:r>
            <a:r>
              <a:rPr lang="en-US" dirty="0"/>
              <a:t>comprising a collection of actions that can:</a:t>
            </a:r>
          </a:p>
          <a:p>
            <a:pPr lvl="1"/>
            <a:r>
              <a:rPr lang="en-GB" dirty="0"/>
              <a:t>Create and delete instances</a:t>
            </a:r>
          </a:p>
          <a:p>
            <a:pPr lvl="1"/>
            <a:r>
              <a:rPr lang="en-GB" dirty="0"/>
              <a:t>Read and write </a:t>
            </a:r>
            <a:br>
              <a:rPr lang="en-GB" dirty="0"/>
            </a:br>
            <a:r>
              <a:rPr lang="en-GB" dirty="0"/>
              <a:t>attribute values</a:t>
            </a:r>
          </a:p>
          <a:p>
            <a:pPr lvl="1"/>
            <a:r>
              <a:rPr lang="en-GB" dirty="0"/>
              <a:t>Compute new values</a:t>
            </a:r>
          </a:p>
          <a:p>
            <a:pPr lvl="1"/>
            <a:r>
              <a:rPr lang="en-GB" dirty="0"/>
              <a:t>Generate events</a:t>
            </a:r>
          </a:p>
          <a:p>
            <a:pPr lvl="1"/>
            <a:r>
              <a:rPr lang="en-GB" dirty="0"/>
              <a:t>Link and unlink associations</a:t>
            </a:r>
            <a:br>
              <a:rPr lang="en-GB" dirty="0"/>
            </a:br>
            <a:r>
              <a:rPr lang="en-GB" dirty="0"/>
              <a:t>between instances</a:t>
            </a:r>
          </a:p>
          <a:p>
            <a:pPr lvl="1"/>
            <a:r>
              <a:rPr lang="en-GB" dirty="0"/>
              <a:t>Select instances across </a:t>
            </a:r>
            <a:br>
              <a:rPr lang="en-GB" dirty="0"/>
            </a:br>
            <a:r>
              <a:rPr lang="en-GB" dirty="0"/>
              <a:t>associations</a:t>
            </a:r>
          </a:p>
          <a:p>
            <a:pPr lvl="1"/>
            <a:r>
              <a:rPr lang="en-GB" dirty="0"/>
              <a:t>Find instances based on attribute values</a:t>
            </a:r>
          </a:p>
          <a:p>
            <a:pPr lvl="1"/>
            <a:r>
              <a:rPr lang="en-US" dirty="0"/>
              <a:t>Communicate with the outside world</a:t>
            </a:r>
          </a:p>
          <a:p>
            <a:pPr lvl="1"/>
            <a:endParaRPr lang="en-US" dirty="0"/>
          </a:p>
          <a:p>
            <a:endParaRPr lang="en-US" dirty="0"/>
          </a:p>
          <a:p>
            <a:pPr lvl="1"/>
            <a:endParaRPr lang="en-US" dirty="0"/>
          </a:p>
          <a:p>
            <a:endParaRPr lang="en-US" dirty="0"/>
          </a:p>
          <a:p>
            <a:endParaRPr lang="en-US" dirty="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Activities</a:t>
            </a:r>
          </a:p>
        </p:txBody>
      </p:sp>
      <p:sp>
        <p:nvSpPr>
          <p:cNvPr id="110595" name="Content Placeholder 2"/>
          <p:cNvSpPr>
            <a:spLocks noGrp="1"/>
          </p:cNvSpPr>
          <p:nvPr>
            <p:ph idx="1"/>
          </p:nvPr>
        </p:nvSpPr>
        <p:spPr/>
        <p:txBody>
          <a:bodyPr/>
          <a:lstStyle/>
          <a:p>
            <a:r>
              <a:rPr lang="en-US" dirty="0"/>
              <a:t>You can place an activity pretty much anywhere.  </a:t>
            </a:r>
          </a:p>
          <a:p>
            <a:endParaRPr lang="en-US" dirty="0"/>
          </a:p>
          <a:p>
            <a:r>
              <a:rPr lang="en-US" dirty="0"/>
              <a:t>In the context of a state model, that means</a:t>
            </a:r>
          </a:p>
          <a:p>
            <a:pPr lvl="1"/>
            <a:r>
              <a:rPr lang="en-US" dirty="0"/>
              <a:t>on a transition</a:t>
            </a:r>
          </a:p>
          <a:p>
            <a:pPr lvl="1"/>
            <a:r>
              <a:rPr lang="en-US" dirty="0"/>
              <a:t>on entry to a state</a:t>
            </a:r>
          </a:p>
          <a:p>
            <a:endParaRPr lang="en-US" dirty="0"/>
          </a:p>
          <a:p>
            <a:endParaRPr lang="en-US" dirty="0"/>
          </a:p>
          <a:p>
            <a:pPr lvl="1"/>
            <a:endParaRPr lang="en-US" dirty="0"/>
          </a:p>
          <a:p>
            <a:pPr lvl="1">
              <a:buNone/>
            </a:pPr>
            <a:br>
              <a:rPr lang="en-US" dirty="0"/>
            </a:br>
            <a:endParaRPr lang="en-US" dirty="0"/>
          </a:p>
          <a:p>
            <a:endParaRPr lang="en-US" dirty="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a:t>Button pushed</a:t>
            </a:r>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a:t>Door closed</a:t>
            </a:r>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a:t>Arrive at floor</a:t>
            </a:r>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a:t>Door opened</a:t>
            </a:r>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Use Case Definition</a:t>
            </a:r>
          </a:p>
        </p:txBody>
      </p:sp>
      <p:sp>
        <p:nvSpPr>
          <p:cNvPr id="101379" name="Content Placeholder 2"/>
          <p:cNvSpPr>
            <a:spLocks noGrp="1"/>
          </p:cNvSpPr>
          <p:nvPr>
            <p:ph idx="1"/>
          </p:nvPr>
        </p:nvSpPr>
        <p:spPr/>
        <p:txBody>
          <a:bodyPr/>
          <a:lstStyle/>
          <a:p>
            <a:r>
              <a:rPr lang="en-US" dirty="0"/>
              <a:t>Each use case follows this pattern: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are in natural language.</a:t>
            </a:r>
          </a:p>
          <a:p>
            <a:endParaRPr lang="en-US" dirty="0"/>
          </a:p>
          <a:p>
            <a:r>
              <a:rPr lang="en-US" dirty="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a:t>&lt;Use Case Number&gt;: &lt;Use Case Name&gt;</a:t>
            </a:r>
          </a:p>
          <a:p>
            <a:pPr marL="541338" indent="-541338"/>
            <a:endParaRPr lang="en-US" dirty="0"/>
          </a:p>
          <a:p>
            <a:pPr marL="541338" indent="-541338"/>
            <a:r>
              <a:rPr lang="en-US" dirty="0"/>
              <a:t>Pre-conditions: What must be true before the use case can execute </a:t>
            </a:r>
          </a:p>
          <a:p>
            <a:pPr marL="541338" indent="-541338"/>
            <a:endParaRPr lang="en-US" dirty="0"/>
          </a:p>
          <a:p>
            <a:pPr marL="541338" indent="-541338"/>
            <a:r>
              <a:rPr lang="en-US" dirty="0"/>
              <a:t>Post-conditions: What must be true after the use case has executed</a:t>
            </a:r>
          </a:p>
          <a:p>
            <a:pPr marL="541338" indent="-541338"/>
            <a:endParaRPr lang="en-US" dirty="0"/>
          </a:p>
          <a:p>
            <a:pPr marL="541338" indent="-541338"/>
            <a:r>
              <a:rPr lang="en-US" dirty="0"/>
              <a:t>Scenario: A description of just what happens</a:t>
            </a:r>
          </a:p>
          <a:p>
            <a:pPr marL="541338" indent="-541338"/>
            <a:endParaRPr lang="en-US" dirty="0"/>
          </a:p>
          <a:p>
            <a:pPr marL="541338" indent="-541338"/>
            <a:endParaRPr lang="en-US" dirty="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a:t>You can associate an activity with a transition.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a:t>Button pushed</a:t>
            </a:r>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a:t>It completes before </a:t>
            </a:r>
            <a:br>
              <a:rPr lang="en-US" sz="2400" dirty="0"/>
            </a:br>
            <a:r>
              <a:rPr lang="en-US" sz="2400" dirty="0"/>
              <a:t>any other activity is executed for this </a:t>
            </a:r>
            <a:br>
              <a:rPr lang="en-US" sz="2400" dirty="0"/>
            </a:br>
            <a:r>
              <a:rPr lang="en-US" sz="2400" dirty="0"/>
              <a:t>state machine.</a:t>
            </a:r>
            <a:endParaRPr lang="en-US" sz="22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a:t>Activities on Entry</a:t>
            </a:r>
          </a:p>
        </p:txBody>
      </p:sp>
      <p:sp>
        <p:nvSpPr>
          <p:cNvPr id="156675" name="Content Placeholder 2"/>
          <p:cNvSpPr>
            <a:spLocks noGrp="1"/>
          </p:cNvSpPr>
          <p:nvPr>
            <p:ph idx="1"/>
          </p:nvPr>
        </p:nvSpPr>
        <p:spPr/>
        <p:txBody>
          <a:bodyPr/>
          <a:lstStyle/>
          <a:p>
            <a:r>
              <a:rPr lang="en-US" dirty="0"/>
              <a:t>You can associate an activity with entry to a state.</a:t>
            </a:r>
          </a:p>
          <a:p>
            <a:endParaRPr lang="en-US" dirty="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 activity executes on entry to the state.</a:t>
            </a:r>
          </a:p>
          <a:p>
            <a:endParaRPr lang="en-US" sz="2200" dirty="0"/>
          </a:p>
          <a:p>
            <a:r>
              <a:rPr lang="en-US" sz="2200" dirty="0"/>
              <a:t>After the transition activity, if any.</a:t>
            </a:r>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t>Event Data</a:t>
            </a:r>
          </a:p>
        </p:txBody>
      </p:sp>
      <p:sp>
        <p:nvSpPr>
          <p:cNvPr id="157699" name="Content Placeholder 2"/>
          <p:cNvSpPr>
            <a:spLocks noGrp="1"/>
          </p:cNvSpPr>
          <p:nvPr>
            <p:ph idx="1"/>
          </p:nvPr>
        </p:nvSpPr>
        <p:spPr/>
        <p:txBody>
          <a:bodyPr/>
          <a:lstStyle/>
          <a:p>
            <a:pPr marL="0" indent="0"/>
            <a:r>
              <a:rPr lang="en-US" dirty="0"/>
              <a:t>Activities are handed </a:t>
            </a:r>
            <a:r>
              <a:rPr lang="en-US" i="1" dirty="0"/>
              <a:t>parameters </a:t>
            </a:r>
            <a:r>
              <a:rPr lang="en-US" dirty="0"/>
              <a:t>with the event.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r>
              <a:rPr lang="en-US" dirty="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 can think of an activity as a routine with input parameters and side-effects </a:t>
            </a:r>
          </a:p>
          <a:p>
            <a:pPr algn="ctr"/>
            <a:r>
              <a:rPr lang="en-US" sz="2200" i="1" dirty="0"/>
              <a:t>only</a:t>
            </a:r>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Checking</a:t>
            </a:r>
            <a:r>
              <a:rPr kumimoji="0" lang="en-US" sz="1600" b="0" i="0" u="none" strike="noStrike" cap="none" normalizeH="0" dirty="0">
                <a:ln>
                  <a:noFill/>
                </a:ln>
                <a:solidFill>
                  <a:schemeClr val="tx1"/>
                </a:solidFill>
                <a:effectLst/>
                <a:latin typeface="Arial" charset="0"/>
              </a:rPr>
              <a:t> requests</a:t>
            </a:r>
            <a:endParaRPr kumimoji="0" lang="en-US" sz="1600" b="0" i="0" u="none" strike="noStrike" cap="none" normalizeH="0" baseline="0" dirty="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a:t>Floor Request(</a:t>
            </a:r>
            <a:r>
              <a:rPr lang="en-US" sz="1600" dirty="0" err="1"/>
              <a:t>floorNumber</a:t>
            </a:r>
            <a:r>
              <a:rPr lang="en-US" sz="1600" dirty="0"/>
              <a:t>)</a:t>
            </a:r>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a:t>Arrived at floor</a:t>
            </a:r>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a:t>Floor Request(</a:t>
            </a:r>
            <a:br>
              <a:rPr lang="en-US" sz="1600" dirty="0"/>
            </a:br>
            <a:r>
              <a:rPr lang="en-US" sz="1600" dirty="0"/>
              <a:t>   </a:t>
            </a:r>
            <a:r>
              <a:rPr lang="en-US" sz="1600" dirty="0" err="1"/>
              <a:t>SelectedRequest.Floor</a:t>
            </a:r>
            <a:r>
              <a:rPr lang="en-US" sz="1600" dirty="0"/>
              <a:t>)</a:t>
            </a:r>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a:t>No pending</a:t>
            </a:r>
          </a:p>
          <a:p>
            <a:r>
              <a:rPr lang="en-US" sz="1600" dirty="0"/>
              <a:t>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Execution Sequence</a:t>
            </a:r>
          </a:p>
        </p:txBody>
      </p:sp>
      <p:sp>
        <p:nvSpPr>
          <p:cNvPr id="158723" name="Rectangle 3"/>
          <p:cNvSpPr>
            <a:spLocks noGrp="1" noChangeArrowheads="1"/>
          </p:cNvSpPr>
          <p:nvPr>
            <p:ph idx="1"/>
          </p:nvPr>
        </p:nvSpPr>
        <p:spPr/>
        <p:txBody>
          <a:bodyPr/>
          <a:lstStyle/>
          <a:p>
            <a:pPr lvl="1"/>
            <a:r>
              <a:rPr lang="en-US" dirty="0"/>
              <a:t>An activity is executed on the transition</a:t>
            </a:r>
          </a:p>
          <a:p>
            <a:pPr lvl="1"/>
            <a:r>
              <a:rPr lang="en-US" dirty="0"/>
              <a:t>Another activity is executed </a:t>
            </a:r>
            <a:br>
              <a:rPr lang="en-US" dirty="0"/>
            </a:br>
            <a:r>
              <a:rPr lang="en-US" dirty="0"/>
              <a:t>on entry to the state</a:t>
            </a:r>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Both activities must complete before accepting </a:t>
            </a:r>
            <a:br>
              <a:rPr lang="en-US" dirty="0"/>
            </a:br>
            <a:r>
              <a:rPr lang="en-US" dirty="0"/>
              <a:t>another event</a:t>
            </a:r>
          </a:p>
          <a:p>
            <a:pPr lvl="1"/>
            <a:r>
              <a:rPr lang="en-US" dirty="0"/>
              <a:t>Both activities must complete before the instance </a:t>
            </a:r>
            <a:br>
              <a:rPr lang="en-US" dirty="0"/>
            </a:br>
            <a:r>
              <a:rPr lang="en-US" dirty="0"/>
              <a:t>may be considered to be in the next state</a:t>
            </a:r>
          </a:p>
          <a:p>
            <a:pPr lvl="1"/>
            <a:endParaRPr lang="en-US" dirty="0"/>
          </a:p>
          <a:p>
            <a:endParaRPr lang="en-US" dirty="0"/>
          </a:p>
          <a:p>
            <a:endParaRPr lang="en-US" dirty="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a:t>Button pushed</a:t>
              </a:r>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Event Dispatch</a:t>
            </a:r>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p>
          <a:p>
            <a:pPr lvl="1"/>
            <a:r>
              <a:rPr lang="en-US" dirty="0"/>
              <a:t>Can’t Happen</a:t>
            </a:r>
          </a:p>
          <a:p>
            <a:pPr marL="0" indent="0"/>
            <a:endParaRPr lang="en-US" sz="1200" dirty="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a:ln>
                  <a:noFill/>
                </a:ln>
                <a:solidFill>
                  <a:schemeClr val="tx1"/>
                </a:solidFill>
                <a:effectLst/>
                <a:uLnTx/>
                <a:uFillTx/>
                <a:latin typeface="+mn-lt"/>
                <a:ea typeface="ＭＳ Ｐゴシック" charset="-128"/>
              </a:rPr>
            </a:br>
            <a:r>
              <a:rPr kumimoji="0" lang="en-US" sz="2000" b="0" i="0" u="none" strike="noStrike" kern="0" cap="none" spc="0" normalizeH="0" baseline="0" noProof="0" dirty="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a:t>Activities on </a:t>
            </a:r>
            <a:r>
              <a:rPr lang="en-US" dirty="0" err="1"/>
              <a:t>SEMs</a:t>
            </a:r>
            <a:endParaRPr lang="en-US" dirty="0"/>
          </a:p>
        </p:txBody>
      </p:sp>
      <p:sp>
        <p:nvSpPr>
          <p:cNvPr id="143363" name="Content Placeholder 2"/>
          <p:cNvSpPr>
            <a:spLocks noGrp="1"/>
          </p:cNvSpPr>
          <p:nvPr>
            <p:ph idx="1"/>
          </p:nvPr>
        </p:nvSpPr>
        <p:spPr/>
        <p:txBody>
          <a:bodyPr/>
          <a:lstStyle/>
          <a:p>
            <a:pPr marL="0" indent="0"/>
            <a:r>
              <a:rPr lang="en-US" dirty="0"/>
              <a:t>Each cell may contain a reference to the activity </a:t>
            </a:r>
            <a:br>
              <a:rPr lang="en-US" dirty="0"/>
            </a:br>
            <a:r>
              <a:rPr lang="en-US" dirty="0"/>
              <a:t>to be executed on the transition.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Activities can be placed anywhere:</a:t>
            </a:r>
          </a:p>
          <a:p>
            <a:pPr lvl="1"/>
            <a:r>
              <a:rPr lang="en-US" dirty="0"/>
              <a:t>on transitions</a:t>
            </a:r>
          </a:p>
          <a:p>
            <a:pPr lvl="1"/>
            <a:r>
              <a:rPr lang="en-US" dirty="0"/>
              <a:t>on (entry to) states</a:t>
            </a:r>
          </a:p>
          <a:p>
            <a:pPr lvl="1"/>
            <a:r>
              <a:rPr lang="en-US" dirty="0"/>
              <a:t>on operations of classes</a:t>
            </a:r>
          </a:p>
          <a:p>
            <a:pPr lvl="1">
              <a:buNone/>
            </a:pPr>
            <a:endParaRPr lang="en-US" sz="1200" dirty="0"/>
          </a:p>
          <a:p>
            <a:r>
              <a:rPr lang="en-US" dirty="0"/>
              <a:t>We describe the activity using an </a:t>
            </a:r>
            <a:br>
              <a:rPr lang="en-US" dirty="0"/>
            </a:br>
            <a:r>
              <a:rPr lang="en-US" i="1" dirty="0"/>
              <a:t>action language</a:t>
            </a:r>
            <a:r>
              <a:rPr lang="en-US" dirty="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a:t>Button pushed</a:t>
              </a:r>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a:t>entry/</a:t>
              </a:r>
            </a:p>
            <a:p>
              <a:r>
                <a:rPr lang="en-US" sz="2200" i="1" dirty="0"/>
                <a:t>activity </a:t>
              </a:r>
              <a:endParaRPr lang="en-US" sz="2200" dirty="0"/>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a:t>Workshop</a:t>
            </a:r>
          </a:p>
        </p:txBody>
      </p:sp>
      <p:sp>
        <p:nvSpPr>
          <p:cNvPr id="144387" name="Content Placeholder 2"/>
          <p:cNvSpPr>
            <a:spLocks noGrp="1"/>
          </p:cNvSpPr>
          <p:nvPr>
            <p:ph idx="1"/>
          </p:nvPr>
        </p:nvSpPr>
        <p:spPr/>
        <p:txBody>
          <a:bodyPr/>
          <a:lstStyle/>
          <a:p>
            <a:pPr marL="0" indent="0"/>
            <a:r>
              <a:rPr lang="en-US" dirty="0"/>
              <a:t>Construct a state model for each class in the GPS Watch that has a lifecycle.</a:t>
            </a:r>
          </a:p>
          <a:p>
            <a:pPr marL="0" indent="0"/>
            <a:endParaRPr lang="en-US" dirty="0"/>
          </a:p>
          <a:p>
            <a:pPr marL="0" indent="0"/>
            <a:r>
              <a:rPr lang="en-US" dirty="0"/>
              <a:t>Indicate the location of activities.</a:t>
            </a:r>
          </a:p>
          <a:p>
            <a:pPr marL="0" indent="0"/>
            <a:endParaRPr lang="en-US" dirty="0"/>
          </a:p>
          <a:p>
            <a:pPr marL="0" indent="0"/>
            <a:r>
              <a:rPr lang="en-US" dirty="0"/>
              <a:t>Describe each activity in natural language.</a:t>
            </a:r>
          </a:p>
        </p:txBody>
      </p:sp>
    </p:spTree>
    <p:extLst>
      <p:ext uri="{BB962C8B-B14F-4D97-AF65-F5344CB8AC3E}">
        <p14:creationId xmlns:p14="http://schemas.microsoft.com/office/powerpoint/2010/main" val="1213481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a:solidFill>
                  <a:srgbClr val="000000"/>
                </a:solidFill>
              </a:rPr>
              <a:t>Object Action Language is a concrete syntax that implements the UML standard.</a:t>
            </a:r>
            <a:br>
              <a:rPr lang="en-GB" dirty="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a:latin typeface="Courier New" charset="0"/>
                <a:ea typeface="Courier New" charset="0"/>
                <a:cs typeface="Courier New" charset="0"/>
              </a:rPr>
              <a:t>device.priority</a:t>
            </a:r>
            <a:r>
              <a:rPr lang="en-GB" sz="2000" b="1" dirty="0">
                <a:latin typeface="Courier New" charset="0"/>
                <a:ea typeface="Courier New" charset="0"/>
                <a:cs typeface="Courier New" charset="0"/>
              </a:rPr>
              <a:t> =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18883017" flipH="1" flipV="1">
            <a:off x="1995983" y="3968155"/>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a:t>Activity</a:t>
            </a:r>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a:t>Synchronization</a:t>
            </a:r>
            <a:br>
              <a:rPr lang="en-US" dirty="0"/>
            </a:br>
            <a:r>
              <a:rPr lang="en-US" dirty="0"/>
              <a:t>Fork</a:t>
            </a:r>
          </a:p>
        </p:txBody>
      </p:sp>
      <p:sp>
        <p:nvSpPr>
          <p:cNvPr id="36" name="TextBox 35"/>
          <p:cNvSpPr txBox="1"/>
          <p:nvPr/>
        </p:nvSpPr>
        <p:spPr>
          <a:xfrm>
            <a:off x="659010" y="3649878"/>
            <a:ext cx="1641796" cy="584775"/>
          </a:xfrm>
          <a:prstGeom prst="rect">
            <a:avLst/>
          </a:prstGeom>
          <a:noFill/>
        </p:spPr>
        <p:txBody>
          <a:bodyPr wrap="none" rtlCol="0">
            <a:spAutoFit/>
          </a:bodyPr>
          <a:lstStyle/>
          <a:p>
            <a:r>
              <a:rPr lang="en-US" sz="1600" dirty="0"/>
              <a:t>Synchronization</a:t>
            </a:r>
            <a:br>
              <a:rPr lang="en-US" sz="1600" dirty="0"/>
            </a:br>
            <a:r>
              <a:rPr lang="en-US" sz="1600" dirty="0"/>
              <a:t>Join</a:t>
            </a:r>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a:t>Signal Send</a:t>
            </a:r>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a:t>Event received</a:t>
            </a:r>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a:t>Actor role</a:t>
            </a:r>
          </a:p>
        </p:txBody>
      </p:sp>
    </p:spTree>
    <p:extLst>
      <p:ext uri="{BB962C8B-B14F-4D97-AF65-F5344CB8AC3E}">
        <p14:creationId xmlns:p14="http://schemas.microsoft.com/office/powerpoint/2010/main" val="26229063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a:t>Object Action Language can:</a:t>
            </a:r>
          </a:p>
          <a:p>
            <a:pPr marL="540000" lvl="1" indent="-360000">
              <a:spcBef>
                <a:spcPts val="25"/>
              </a:spcBef>
              <a:defRPr/>
            </a:pPr>
            <a:r>
              <a:rPr lang="en-GB" dirty="0">
                <a:solidFill>
                  <a:srgbClr val="000000"/>
                </a:solidFill>
              </a:rPr>
              <a:t>Create and delete instances</a:t>
            </a:r>
          </a:p>
          <a:p>
            <a:pPr marL="540000" lvl="1" indent="-360000">
              <a:spcBef>
                <a:spcPts val="25"/>
              </a:spcBef>
              <a:defRPr/>
            </a:pPr>
            <a:r>
              <a:rPr lang="en-GB" dirty="0">
                <a:solidFill>
                  <a:srgbClr val="000000"/>
                </a:solidFill>
              </a:rPr>
              <a:t>Read and write attribute values</a:t>
            </a:r>
          </a:p>
          <a:p>
            <a:pPr marL="540000" lvl="1" indent="-360000">
              <a:spcBef>
                <a:spcPts val="25"/>
              </a:spcBef>
              <a:defRPr/>
            </a:pPr>
            <a:r>
              <a:rPr lang="en-GB" dirty="0">
                <a:solidFill>
                  <a:srgbClr val="000000"/>
                </a:solidFill>
              </a:rPr>
              <a:t>Compute new values</a:t>
            </a:r>
          </a:p>
          <a:p>
            <a:pPr marL="540000" lvl="1" indent="-360000">
              <a:spcBef>
                <a:spcPts val="25"/>
              </a:spcBef>
              <a:defRPr/>
            </a:pPr>
            <a:r>
              <a:rPr lang="en-GB" dirty="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a:solidFill>
                  <a:srgbClr val="000000"/>
                </a:solidFill>
              </a:rPr>
              <a:t>Communicate with the outside world</a:t>
            </a:r>
          </a:p>
          <a:p>
            <a:pPr marL="540000" lvl="1" indent="-360000">
              <a:spcBef>
                <a:spcPts val="25"/>
              </a:spcBef>
              <a:defRPr/>
            </a:pPr>
            <a:endParaRPr lang="en-US" dirty="0">
              <a:solidFill>
                <a:srgbClr val="000000"/>
              </a:solidFill>
            </a:endParaRPr>
          </a:p>
          <a:p>
            <a:pPr marL="343150" indent="-360000">
              <a:spcBef>
                <a:spcPts val="25"/>
              </a:spcBef>
              <a:defRPr/>
            </a:pPr>
            <a:r>
              <a:rPr lang="en-US" dirty="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a:t>Core 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a:p>
          <a:p>
            <a:r>
              <a:rPr lang="en-US" dirty="0"/>
              <a:t>Reference data types			</a:t>
            </a:r>
          </a:p>
          <a:p>
            <a:pPr lvl="1"/>
            <a:r>
              <a:rPr lang="en-US" dirty="0"/>
              <a:t>instance handle</a:t>
            </a:r>
          </a:p>
          <a:p>
            <a:pPr lvl="1"/>
            <a:r>
              <a:rPr lang="en-US" dirty="0"/>
              <a:t>instance handle set</a:t>
            </a:r>
          </a:p>
          <a:p>
            <a:pPr lvl="1"/>
            <a:r>
              <a:rPr lang="en-US" dirty="0"/>
              <a:t>event instance</a:t>
            </a:r>
          </a:p>
          <a:p>
            <a:pPr lvl="1"/>
            <a:r>
              <a:rPr lang="en-US" dirty="0"/>
              <a:t>component instance handle</a:t>
            </a:r>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a:t>Built-in user-defined types</a:t>
            </a:r>
          </a:p>
          <a:p>
            <a:pPr lvl="1"/>
            <a:r>
              <a:rPr lang="en-US" dirty="0"/>
              <a:t>date</a:t>
            </a:r>
          </a:p>
          <a:p>
            <a:pPr lvl="1"/>
            <a:r>
              <a:rPr lang="en-US" dirty="0"/>
              <a:t>timestamp</a:t>
            </a:r>
          </a:p>
          <a:p>
            <a:pPr lvl="1"/>
            <a:r>
              <a:rPr lang="en-US" dirty="0"/>
              <a:t>timer handle</a:t>
            </a:r>
          </a:p>
          <a:p>
            <a:pPr lvl="1" indent="0">
              <a:lnSpc>
                <a:spcPct val="80000"/>
              </a:lnSpc>
            </a:pPr>
            <a:endParaRPr lang="en-US" dirty="0">
              <a:solidFill>
                <a:srgbClr val="000000"/>
              </a:solidFill>
            </a:endParaRPr>
          </a:p>
          <a:p>
            <a:pPr>
              <a:lnSpc>
                <a:spcPct val="80000"/>
              </a:lnSpc>
            </a:pPr>
            <a:endParaRPr lang="en-US" dirty="0">
              <a:solidFill>
                <a:srgbClr val="000000"/>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Operators</a:t>
            </a:r>
          </a:p>
        </p:txBody>
      </p:sp>
      <p:sp>
        <p:nvSpPr>
          <p:cNvPr id="169987" name="Rectangle 3"/>
          <p:cNvSpPr>
            <a:spLocks noGrp="1" noChangeArrowheads="1"/>
          </p:cNvSpPr>
          <p:nvPr>
            <p:ph type="body" idx="1"/>
          </p:nvPr>
        </p:nvSpPr>
        <p:spPr/>
        <p:txBody>
          <a:bodyPr/>
          <a:lstStyle/>
          <a:p>
            <a:r>
              <a:rPr lang="en-US" dirty="0"/>
              <a:t>In addition to the usual operators:</a:t>
            </a:r>
          </a:p>
          <a:p>
            <a:pPr lvl="1"/>
            <a:r>
              <a:rPr lang="en-US" dirty="0">
                <a:solidFill>
                  <a:srgbClr val="FF0000"/>
                </a:solidFill>
              </a:rPr>
              <a:t>empty</a:t>
            </a:r>
            <a:r>
              <a:rPr lang="en-US" dirty="0"/>
              <a:t> [&lt;instance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a:t>&gt;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Loops</a:t>
            </a:r>
          </a:p>
        </p:txBody>
      </p:sp>
      <p:sp>
        <p:nvSpPr>
          <p:cNvPr id="176131" name="Rectangle 3"/>
          <p:cNvSpPr>
            <a:spLocks noGrp="1" noChangeArrowheads="1"/>
          </p:cNvSpPr>
          <p:nvPr>
            <p:ph type="body" idx="1"/>
          </p:nvPr>
        </p:nvSpPr>
        <p:spPr/>
        <p:txBody>
          <a:bodyPr/>
          <a:lstStyle/>
          <a:p>
            <a:r>
              <a:rPr lang="en-US" dirty="0"/>
              <a:t>Use </a:t>
            </a:r>
            <a:r>
              <a:rPr lang="en-US" dirty="0" err="1">
                <a:solidFill>
                  <a:srgbClr val="FF0000"/>
                </a:solidFill>
              </a:rPr>
              <a:t>foreach</a:t>
            </a:r>
            <a:r>
              <a:rPr lang="en-US" dirty="0">
                <a:solidFill>
                  <a:srgbClr val="FF0000"/>
                </a:solidFill>
              </a:rPr>
              <a:t> </a:t>
            </a:r>
            <a:r>
              <a:rPr lang="en-US" dirty="0"/>
              <a:t>to iterate over a collection.</a:t>
            </a:r>
          </a:p>
          <a:p>
            <a:endParaRPr lang="en-US" dirty="0"/>
          </a:p>
          <a:p>
            <a:r>
              <a:rPr lang="en-US" dirty="0">
                <a:solidFill>
                  <a:srgbClr val="FF0000"/>
                </a:solidFill>
              </a:rPr>
              <a:t>while</a:t>
            </a:r>
            <a:r>
              <a:rPr lang="en-US" dirty="0"/>
              <a:t> loops</a:t>
            </a:r>
          </a:p>
          <a:p>
            <a:pPr lvl="1"/>
            <a:r>
              <a:rPr lang="en-US" dirty="0"/>
              <a:t>can be nested.  </a:t>
            </a:r>
          </a:p>
          <a:p>
            <a:pPr lvl="1"/>
            <a:r>
              <a:rPr lang="en-US" dirty="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Parameters</a:t>
            </a:r>
            <a:endParaRPr lang="en-US" dirty="0"/>
          </a:p>
        </p:txBody>
      </p:sp>
      <p:sp>
        <p:nvSpPr>
          <p:cNvPr id="182275" name="Rectangle 3"/>
          <p:cNvSpPr>
            <a:spLocks noGrp="1" noChangeArrowheads="1"/>
          </p:cNvSpPr>
          <p:nvPr>
            <p:ph type="body" idx="1"/>
          </p:nvPr>
        </p:nvSpPr>
        <p:spPr/>
        <p:txBody>
          <a:bodyPr/>
          <a:lstStyle/>
          <a:p>
            <a:pPr lvl="1"/>
            <a:r>
              <a:rPr lang="en-US" dirty="0"/>
              <a:t>Event and operations carry parameters</a:t>
            </a:r>
          </a:p>
          <a:p>
            <a:pPr lvl="1"/>
            <a:r>
              <a:rPr lang="en-US" dirty="0"/>
              <a:t>Parameters are tagged, not positional.</a:t>
            </a:r>
          </a:p>
          <a:p>
            <a:pPr lvl="2"/>
            <a:r>
              <a:rPr lang="en-US" dirty="0" err="1"/>
              <a:t>param</a:t>
            </a:r>
            <a:r>
              <a:rPr lang="en-US" dirty="0"/>
              <a:t> is a pre-pended keyword to access arguments</a:t>
            </a:r>
          </a:p>
          <a:p>
            <a:pPr lvl="1">
              <a:buNone/>
            </a:pPr>
            <a:r>
              <a:rPr lang="en-US" dirty="0"/>
              <a:t>			</a:t>
            </a:r>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Relate / </a:t>
            </a:r>
            <a:r>
              <a:rPr lang="en-US" dirty="0" err="1"/>
              <a:t>Unrelate</a:t>
            </a:r>
            <a:r>
              <a:rPr lang="en-US" dirty="0"/>
              <a:t> Statement</a:t>
            </a:r>
          </a:p>
        </p:txBody>
      </p:sp>
      <p:sp>
        <p:nvSpPr>
          <p:cNvPr id="190476" name="Rectangle 20"/>
          <p:cNvSpPr>
            <a:spLocks noGrp="1" noChangeArrowheads="1"/>
          </p:cNvSpPr>
          <p:nvPr>
            <p:ph type="body" idx="1"/>
          </p:nvPr>
        </p:nvSpPr>
        <p:spPr/>
        <p:txBody>
          <a:bodyPr/>
          <a:lstStyle/>
          <a:p>
            <a:r>
              <a:rPr lang="en-GB" dirty="0"/>
              <a:t>Link specific instances of classes using </a:t>
            </a:r>
            <a:r>
              <a:rPr lang="en-GB" dirty="0">
                <a:latin typeface="Courier New"/>
                <a:cs typeface="Courier New"/>
              </a:rPr>
              <a:t>relate</a:t>
            </a:r>
            <a:r>
              <a:rPr lang="en-GB" dirty="0"/>
              <a:t>.</a:t>
            </a:r>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 ID</a:t>
            </a: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R1</a:t>
            </a:r>
            <a:r>
              <a:rPr lang="en-US" sz="2000" b="1" dirty="0">
                <a:latin typeface="Courier New"/>
                <a:ea typeface="MS PGothic" pitchFamily="34" charset="-128"/>
                <a:cs typeface="Courier New"/>
              </a:rPr>
              <a:t>.’is busy on’</a:t>
            </a:r>
            <a:r>
              <a:rPr lang="en-US" sz="2000" b="1" dirty="0">
                <a:latin typeface="Courier New" charset="0"/>
                <a:ea typeface="MS PGothic" pitchFamily="34" charset="-128"/>
                <a:cs typeface="MS PGothic" pitchFamily="34" charset="-128"/>
              </a:rPr>
              <a:t>;</a:t>
            </a: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R1.’is busy on’;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Select Any / Many</a:t>
            </a:r>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a:t>Select one requires the use of the related by clause</a:t>
            </a:r>
          </a:p>
          <a:p>
            <a:pPr lvl="1"/>
            <a:r>
              <a:rPr lang="en-US" dirty="0">
                <a:latin typeface="Courier New"/>
                <a:cs typeface="Courier New"/>
              </a:rPr>
              <a:t>Self</a:t>
            </a:r>
            <a:r>
              <a:rPr lang="en-US" dirty="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 </a:t>
            </a:r>
            <a:r>
              <a:rPr lang="en-US" sz="2200" b="1" dirty="0">
                <a:latin typeface="Courier New" charset="0"/>
                <a:ea typeface="MS PGothic" pitchFamily="34" charset="-128"/>
                <a:cs typeface="MS PGothic" pitchFamily="34" charset="-128"/>
              </a:rPr>
              <a:t>self-&gt;</a:t>
            </a:r>
          </a:p>
          <a:p>
            <a:pPr>
              <a:spcBef>
                <a:spcPct val="50000"/>
              </a:spcBef>
            </a:pPr>
            <a:r>
              <a:rPr lang="en-US" sz="2200" b="1" dirty="0" err="1">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[R4.is timed by’];</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phrase</a:t>
            </a: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a:t>Workshop</a:t>
            </a:r>
          </a:p>
        </p:txBody>
      </p:sp>
      <p:sp>
        <p:nvSpPr>
          <p:cNvPr id="202755" name="Content Placeholder 2"/>
          <p:cNvSpPr>
            <a:spLocks noGrp="1"/>
          </p:cNvSpPr>
          <p:nvPr>
            <p:ph idx="1"/>
          </p:nvPr>
        </p:nvSpPr>
        <p:spPr/>
        <p:txBody>
          <a:bodyPr/>
          <a:lstStyle/>
          <a:p>
            <a:pPr marL="0" indent="0"/>
            <a:r>
              <a:rPr lang="en-US" dirty="0"/>
              <a:t>Write OAL for the activity that completes the goal, specifically:</a:t>
            </a:r>
          </a:p>
          <a:p>
            <a:pPr marL="896938" lvl="1" indent="-357188"/>
            <a:r>
              <a:rPr lang="en-US" dirty="0"/>
              <a:t>Move the just-completed goal from ‘Currently executing’ (R11) to ‘Executed’ (R12)</a:t>
            </a:r>
          </a:p>
          <a:p>
            <a:pPr marL="896938" lvl="1" indent="-357188"/>
            <a:r>
              <a:rPr lang="en-US" dirty="0"/>
              <a:t>Create a new goal based on the next one in sequence</a:t>
            </a:r>
          </a:p>
          <a:p>
            <a:pPr marL="896938" lvl="1" indent="-357188"/>
            <a:r>
              <a:rPr lang="en-US" dirty="0"/>
              <a:t>Associate the newly created goal with the currently executing goal</a:t>
            </a:r>
          </a:p>
          <a:p>
            <a:pPr marL="896938" lvl="1" indent="-357188"/>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72B74-756D-4174-AA81-D93D609B98E5}"/>
              </a:ext>
            </a:extLst>
          </p:cNvPr>
          <p:cNvPicPr>
            <a:picLocks noChangeAspect="1"/>
          </p:cNvPicPr>
          <p:nvPr/>
        </p:nvPicPr>
        <p:blipFill>
          <a:blip r:embed="rId2"/>
          <a:stretch>
            <a:fillRect/>
          </a:stretch>
        </p:blipFill>
        <p:spPr>
          <a:xfrm>
            <a:off x="1049916" y="1550367"/>
            <a:ext cx="7501368" cy="4900105"/>
          </a:xfrm>
          <a:prstGeom prst="rect">
            <a:avLst/>
          </a:prstGeom>
        </p:spPr>
      </p:pic>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Build a sequence diagram if it helps detail your understanding.</a:t>
            </a:r>
          </a:p>
        </p:txBody>
      </p:sp>
      <p:grpSp>
        <p:nvGrpSpPr>
          <p:cNvPr id="30" name="Group 29">
            <a:extLst>
              <a:ext uri="{FF2B5EF4-FFF2-40B4-BE49-F238E27FC236}">
                <a16:creationId xmlns:a16="http://schemas.microsoft.com/office/drawing/2014/main" id="{AE3EA1D6-C7DE-41C7-B92F-8CB203355538}"/>
              </a:ext>
            </a:extLst>
          </p:cNvPr>
          <p:cNvGrpSpPr/>
          <p:nvPr/>
        </p:nvGrpSpPr>
        <p:grpSpPr>
          <a:xfrm>
            <a:off x="1451732" y="3204695"/>
            <a:ext cx="1154267" cy="516306"/>
            <a:chOff x="1191536" y="3618642"/>
            <a:chExt cx="1154267" cy="516306"/>
          </a:xfrm>
        </p:grpSpPr>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a:t>Lifeline</a:t>
              </a:r>
            </a:p>
          </p:txBody>
        </p:sp>
      </p:grpSp>
      <p:grpSp>
        <p:nvGrpSpPr>
          <p:cNvPr id="33" name="Group 32">
            <a:extLst>
              <a:ext uri="{FF2B5EF4-FFF2-40B4-BE49-F238E27FC236}">
                <a16:creationId xmlns:a16="http://schemas.microsoft.com/office/drawing/2014/main" id="{FEFF671F-8E28-4527-A214-8CA80A2D818A}"/>
              </a:ext>
            </a:extLst>
          </p:cNvPr>
          <p:cNvGrpSpPr/>
          <p:nvPr/>
        </p:nvGrpSpPr>
        <p:grpSpPr>
          <a:xfrm>
            <a:off x="6432604" y="3146079"/>
            <a:ext cx="1438214" cy="1051842"/>
            <a:chOff x="6065947" y="3251878"/>
            <a:chExt cx="1438214" cy="1051842"/>
          </a:xfrm>
        </p:grpSpPr>
        <p:grpSp>
          <p:nvGrpSpPr>
            <p:cNvPr id="10" name="Group 41"/>
            <p:cNvGrpSpPr>
              <a:grpSpLocks noChangeAspect="1"/>
            </p:cNvGrpSpPr>
            <p:nvPr/>
          </p:nvGrpSpPr>
          <p:grpSpPr bwMode="auto">
            <a:xfrm rot="17318699" flipH="1" flipV="1">
              <a:off x="6661090" y="346950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065947" y="3718945"/>
              <a:ext cx="1438214" cy="584775"/>
            </a:xfrm>
            <a:prstGeom prst="rect">
              <a:avLst/>
            </a:prstGeom>
            <a:noFill/>
          </p:spPr>
          <p:txBody>
            <a:bodyPr wrap="none" rtlCol="0">
              <a:spAutoFit/>
            </a:bodyPr>
            <a:lstStyle/>
            <a:p>
              <a:r>
                <a:rPr lang="en-US" sz="1600" dirty="0"/>
                <a:t>Synchronous </a:t>
              </a:r>
              <a:br>
                <a:rPr lang="en-US" sz="1600" dirty="0"/>
              </a:br>
              <a:r>
                <a:rPr lang="en-US" sz="1600" dirty="0"/>
                <a:t>message</a:t>
              </a:r>
            </a:p>
          </p:txBody>
        </p:sp>
      </p:grpSp>
      <p:grpSp>
        <p:nvGrpSpPr>
          <p:cNvPr id="31" name="Group 30">
            <a:extLst>
              <a:ext uri="{FF2B5EF4-FFF2-40B4-BE49-F238E27FC236}">
                <a16:creationId xmlns:a16="http://schemas.microsoft.com/office/drawing/2014/main" id="{55F9BE39-11A8-4D92-BFE6-81D31F950E3B}"/>
              </a:ext>
            </a:extLst>
          </p:cNvPr>
          <p:cNvGrpSpPr/>
          <p:nvPr/>
        </p:nvGrpSpPr>
        <p:grpSpPr>
          <a:xfrm>
            <a:off x="2528760" y="3631088"/>
            <a:ext cx="763150" cy="638950"/>
            <a:chOff x="2359760" y="3799825"/>
            <a:chExt cx="763150" cy="638950"/>
          </a:xfrm>
        </p:grpSpPr>
        <p:grpSp>
          <p:nvGrpSpPr>
            <p:cNvPr id="15" name="Group 41"/>
            <p:cNvGrpSpPr>
              <a:grpSpLocks noChangeAspect="1"/>
            </p:cNvGrpSpPr>
            <p:nvPr/>
          </p:nvGrpSpPr>
          <p:grpSpPr bwMode="auto">
            <a:xfrm rot="1746925" flipH="1" flipV="1">
              <a:off x="2513265" y="4264381"/>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59760" y="3799825"/>
              <a:ext cx="697627" cy="369332"/>
            </a:xfrm>
            <a:prstGeom prst="rect">
              <a:avLst/>
            </a:prstGeom>
            <a:noFill/>
          </p:spPr>
          <p:txBody>
            <a:bodyPr wrap="none" rtlCol="0">
              <a:spAutoFit/>
            </a:bodyPr>
            <a:lstStyle/>
            <a:p>
              <a:r>
                <a:rPr lang="en-US" dirty="0"/>
                <a:t>Mark</a:t>
              </a:r>
            </a:p>
          </p:txBody>
        </p:sp>
      </p:grpSp>
      <p:grpSp>
        <p:nvGrpSpPr>
          <p:cNvPr id="35" name="Group 34">
            <a:extLst>
              <a:ext uri="{FF2B5EF4-FFF2-40B4-BE49-F238E27FC236}">
                <a16:creationId xmlns:a16="http://schemas.microsoft.com/office/drawing/2014/main" id="{6FEE5793-431A-4B82-8658-D72C0E7D813B}"/>
              </a:ext>
            </a:extLst>
          </p:cNvPr>
          <p:cNvGrpSpPr/>
          <p:nvPr/>
        </p:nvGrpSpPr>
        <p:grpSpPr>
          <a:xfrm>
            <a:off x="1974161" y="4982824"/>
            <a:ext cx="1306717" cy="369332"/>
            <a:chOff x="1974161" y="4982824"/>
            <a:chExt cx="1306717" cy="369332"/>
          </a:xfrm>
        </p:grpSpPr>
        <p:grpSp>
          <p:nvGrpSpPr>
            <p:cNvPr id="20" name="Group 41"/>
            <p:cNvGrpSpPr>
              <a:grpSpLocks noChangeAspect="1"/>
            </p:cNvGrpSpPr>
            <p:nvPr/>
          </p:nvGrpSpPr>
          <p:grpSpPr bwMode="auto">
            <a:xfrm rot="19082743" flipH="1" flipV="1">
              <a:off x="2671233" y="5021748"/>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1974161" y="4982824"/>
              <a:ext cx="723763" cy="369332"/>
            </a:xfrm>
            <a:prstGeom prst="rect">
              <a:avLst/>
            </a:prstGeom>
            <a:noFill/>
          </p:spPr>
          <p:txBody>
            <a:bodyPr wrap="none" rtlCol="0">
              <a:spAutoFit/>
            </a:bodyPr>
            <a:lstStyle/>
            <a:p>
              <a:r>
                <a:rPr lang="en-US" dirty="0"/>
                <a:t>Span</a:t>
              </a:r>
            </a:p>
          </p:txBody>
        </p:sp>
      </p:grpSp>
      <p:grpSp>
        <p:nvGrpSpPr>
          <p:cNvPr id="34" name="Group 33">
            <a:extLst>
              <a:ext uri="{FF2B5EF4-FFF2-40B4-BE49-F238E27FC236}">
                <a16:creationId xmlns:a16="http://schemas.microsoft.com/office/drawing/2014/main" id="{B65BDE7F-AA29-4B09-9641-ED591B5E862E}"/>
              </a:ext>
            </a:extLst>
          </p:cNvPr>
          <p:cNvGrpSpPr/>
          <p:nvPr/>
        </p:nvGrpSpPr>
        <p:grpSpPr>
          <a:xfrm>
            <a:off x="6019800" y="4904016"/>
            <a:ext cx="1540806" cy="641464"/>
            <a:chOff x="5805319" y="5100187"/>
            <a:chExt cx="1540806" cy="641464"/>
          </a:xfrm>
        </p:grpSpPr>
        <p:grpSp>
          <p:nvGrpSpPr>
            <p:cNvPr id="25" name="Group 41"/>
            <p:cNvGrpSpPr>
              <a:grpSpLocks noChangeAspect="1"/>
            </p:cNvGrpSpPr>
            <p:nvPr/>
          </p:nvGrpSpPr>
          <p:grpSpPr bwMode="auto">
            <a:xfrm rot="17408158" flipH="1" flipV="1">
              <a:off x="6915817" y="53496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5805319" y="5100187"/>
              <a:ext cx="1540806" cy="584775"/>
            </a:xfrm>
            <a:prstGeom prst="rect">
              <a:avLst/>
            </a:prstGeom>
            <a:noFill/>
          </p:spPr>
          <p:txBody>
            <a:bodyPr wrap="none" rtlCol="0">
              <a:spAutoFit/>
            </a:bodyPr>
            <a:lstStyle/>
            <a:p>
              <a:r>
                <a:rPr lang="en-US" sz="1600" dirty="0"/>
                <a:t>Asynchronous </a:t>
              </a:r>
              <a:br>
                <a:rPr lang="en-US" sz="1600" dirty="0"/>
              </a:br>
              <a:r>
                <a:rPr lang="en-US" sz="1600" dirty="0"/>
                <a:t>message</a:t>
              </a:r>
            </a:p>
          </p:txBody>
        </p:sp>
      </p:grpSp>
    </p:spTree>
    <p:extLst>
      <p:ext uri="{BB962C8B-B14F-4D97-AF65-F5344CB8AC3E}">
        <p14:creationId xmlns:p14="http://schemas.microsoft.com/office/powerpoint/2010/main" val="3671973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t>Tangible Things</a:t>
            </a:r>
          </a:p>
        </p:txBody>
      </p:sp>
      <p:sp>
        <p:nvSpPr>
          <p:cNvPr id="148483" name="Content Placeholder 2"/>
          <p:cNvSpPr>
            <a:spLocks noGrp="1"/>
          </p:cNvSpPr>
          <p:nvPr>
            <p:ph idx="1"/>
          </p:nvPr>
        </p:nvSpPr>
        <p:spPr/>
        <p:txBody>
          <a:bodyPr/>
          <a:lstStyle/>
          <a:p>
            <a:r>
              <a:rPr lang="en-US" dirty="0"/>
              <a:t>Tangible things rarely have interesting lifecycles.</a:t>
            </a:r>
          </a:p>
          <a:p>
            <a:endParaRPr lang="en-US" dirty="0"/>
          </a:p>
          <a:p>
            <a:r>
              <a:rPr lang="en-US" dirty="0"/>
              <a:t>They are </a:t>
            </a:r>
            <a:r>
              <a:rPr lang="en-US" i="1" dirty="0"/>
              <a:t>driven </a:t>
            </a:r>
            <a:r>
              <a:rPr lang="en-US" dirty="0"/>
              <a:t>by classes that </a:t>
            </a:r>
            <a:br>
              <a:rPr lang="en-US" dirty="0"/>
            </a:br>
            <a:r>
              <a:rPr lang="en-US" dirty="0"/>
              <a:t>capture behavior.</a:t>
            </a:r>
          </a:p>
          <a:p>
            <a:endParaRPr lang="en-US" dirty="0"/>
          </a:p>
          <a:p>
            <a:r>
              <a:rPr lang="en-US" dirty="0"/>
              <a:t>You must distribute intelligence </a:t>
            </a:r>
            <a:br>
              <a:rPr lang="en-US" dirty="0"/>
            </a:br>
            <a:r>
              <a:rPr lang="en-US" dirty="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91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State Model</a:t>
            </a:r>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a:latin typeface="Times Roman" charset="0"/>
              </a:rPr>
              <a:t> </a:t>
            </a: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Communicating State Models</a:t>
            </a:r>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r>
              <a:rPr lang="en-US" dirty="0"/>
              <a:t>There are two control patterns that occur frequently:</a:t>
            </a:r>
          </a:p>
          <a:p>
            <a:pPr lvl="1"/>
            <a:r>
              <a:rPr lang="en-US" dirty="0"/>
              <a:t>Top-driven: where a user/operator drives behavior</a:t>
            </a:r>
          </a:p>
          <a:p>
            <a:pPr lvl="1"/>
            <a:r>
              <a:rPr lang="en-US" dirty="0"/>
              <a:t>Bottom-driven: where a device/hardware drives behavior</a:t>
            </a:r>
          </a:p>
          <a:p>
            <a:pPr lvl="1"/>
            <a:endParaRPr lang="en-US" dirty="0"/>
          </a:p>
          <a:p>
            <a:r>
              <a:rPr lang="en-US" dirty="0"/>
              <a:t>And two patterns based on factoring data:</a:t>
            </a:r>
          </a:p>
          <a:p>
            <a:pPr lvl="1"/>
            <a:r>
              <a:rPr lang="en-US" dirty="0"/>
              <a:t>Push-and-pull: Data is pushed in, and pulled out</a:t>
            </a:r>
          </a:p>
          <a:p>
            <a:pPr lvl="1"/>
            <a:r>
              <a:rPr lang="en-US" dirty="0"/>
              <a:t>Pivot: The pivot is the place where </a:t>
            </a:r>
            <a:br>
              <a:rPr lang="en-US" dirty="0"/>
            </a:br>
            <a:r>
              <a:rPr lang="en-US" dirty="0"/>
              <a:t>the data comes “to rest”</a:t>
            </a:r>
          </a:p>
          <a:p>
            <a:pPr lvl="1"/>
            <a:endParaRPr lang="en-US" dirty="0"/>
          </a:p>
          <a:p>
            <a:pPr lvl="1"/>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Top-Driven</a:t>
            </a:r>
          </a:p>
        </p:txBody>
      </p:sp>
      <p:sp>
        <p:nvSpPr>
          <p:cNvPr id="3" name="Content Placeholder 2"/>
          <p:cNvSpPr>
            <a:spLocks noGrp="1"/>
          </p:cNvSpPr>
          <p:nvPr>
            <p:ph idx="1"/>
          </p:nvPr>
        </p:nvSpPr>
        <p:spPr/>
        <p:txBody>
          <a:bodyPr/>
          <a:lstStyle/>
          <a:p>
            <a:r>
              <a:rPr lang="en-US" dirty="0"/>
              <a:t>In a top-driven pattern, a user/operator drives behavior.</a:t>
            </a:r>
          </a:p>
          <a:p>
            <a:pPr lvl="1"/>
            <a:endParaRPr lang="en-US" dirty="0"/>
          </a:p>
          <a:p>
            <a:r>
              <a:rPr lang="en-US" dirty="0"/>
              <a:t>Examples:</a:t>
            </a:r>
          </a:p>
          <a:p>
            <a:pPr lvl="1"/>
            <a:r>
              <a:rPr lang="en-US" dirty="0"/>
              <a:t>Microwave oven</a:t>
            </a:r>
          </a:p>
          <a:p>
            <a:pPr lvl="1"/>
            <a:r>
              <a:rPr lang="en-US" dirty="0"/>
              <a:t>Chemical plant operations</a:t>
            </a:r>
          </a:p>
          <a:p>
            <a:pPr lvl="1"/>
            <a:r>
              <a:rPr lang="en-US" dirty="0"/>
              <a:t>Phone calls</a:t>
            </a:r>
          </a:p>
          <a:p>
            <a:pPr lvl="2"/>
            <a:endParaRPr lang="en-US" dirty="0"/>
          </a:p>
          <a:p>
            <a:pPr lvl="2"/>
            <a:endParaRPr lang="en-US" dirty="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a:t>Start</a:t>
              </a:r>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a:t>TurnOff</a:t>
              </a:r>
              <a:endParaRPr lang="en-US" dirty="0"/>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Bottom-Driven</a:t>
            </a:r>
          </a:p>
        </p:txBody>
      </p:sp>
      <p:sp>
        <p:nvSpPr>
          <p:cNvPr id="3" name="Content Placeholder 2"/>
          <p:cNvSpPr>
            <a:spLocks noGrp="1"/>
          </p:cNvSpPr>
          <p:nvPr>
            <p:ph idx="1"/>
          </p:nvPr>
        </p:nvSpPr>
        <p:spPr/>
        <p:txBody>
          <a:bodyPr/>
          <a:lstStyle/>
          <a:p>
            <a:r>
              <a:rPr lang="en-US" dirty="0"/>
              <a:t>In a bottom-driven pattern, a device/hardware drives behavior.</a:t>
            </a:r>
          </a:p>
          <a:p>
            <a:pPr lvl="1"/>
            <a:endParaRPr lang="en-US" dirty="0"/>
          </a:p>
          <a:p>
            <a:r>
              <a:rPr lang="en-US" dirty="0"/>
              <a:t>Examples:</a:t>
            </a:r>
          </a:p>
          <a:p>
            <a:pPr lvl="1"/>
            <a:r>
              <a:rPr lang="en-US" dirty="0"/>
              <a:t>Meter Reading</a:t>
            </a:r>
          </a:p>
          <a:p>
            <a:pPr lvl="1"/>
            <a:r>
              <a:rPr lang="en-US" dirty="0"/>
              <a:t>Alarm System</a:t>
            </a:r>
          </a:p>
          <a:p>
            <a:pPr lvl="1"/>
            <a:r>
              <a:rPr lang="en-US" dirty="0"/>
              <a:t>Satellite</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Push-and-Pull</a:t>
            </a:r>
          </a:p>
        </p:txBody>
      </p:sp>
      <p:sp>
        <p:nvSpPr>
          <p:cNvPr id="3" name="Content Placeholder 2"/>
          <p:cNvSpPr>
            <a:spLocks noGrp="1"/>
          </p:cNvSpPr>
          <p:nvPr>
            <p:ph idx="1"/>
          </p:nvPr>
        </p:nvSpPr>
        <p:spPr/>
        <p:txBody>
          <a:bodyPr/>
          <a:lstStyle/>
          <a:p>
            <a:r>
              <a:rPr lang="en-US" dirty="0"/>
              <a:t>In push-and-pull, data is </a:t>
            </a:r>
          </a:p>
          <a:p>
            <a:pPr lvl="1"/>
            <a:r>
              <a:rPr lang="en-US" dirty="0"/>
              <a:t>pushed so far, then</a:t>
            </a:r>
          </a:p>
          <a:p>
            <a:pPr lvl="1"/>
            <a:r>
              <a:rPr lang="en-US" dirty="0"/>
              <a:t>rests, then is</a:t>
            </a:r>
          </a:p>
          <a:p>
            <a:pPr lvl="1"/>
            <a:r>
              <a:rPr lang="en-US" dirty="0"/>
              <a:t>pulled the rest of the way</a:t>
            </a:r>
          </a:p>
          <a:p>
            <a:pPr lvl="1"/>
            <a:endParaRPr lang="en-US" dirty="0"/>
          </a:p>
          <a:p>
            <a:pPr lvl="1"/>
            <a:endParaRPr lang="en-US" dirty="0"/>
          </a:p>
          <a:p>
            <a:r>
              <a:rPr lang="en-US" dirty="0"/>
              <a:t>Examples:</a:t>
            </a:r>
          </a:p>
          <a:p>
            <a:pPr lvl="1"/>
            <a:r>
              <a:rPr lang="en-US" dirty="0"/>
              <a:t>Meter Reading</a:t>
            </a:r>
          </a:p>
          <a:p>
            <a:pPr lvl="1"/>
            <a:r>
              <a:rPr lang="en-US" dirty="0"/>
              <a:t>Order fulfillment</a:t>
            </a:r>
          </a:p>
          <a:p>
            <a:pPr lvl="1"/>
            <a:r>
              <a:rPr lang="en-US" dirty="0"/>
              <a:t>Message accumulation</a:t>
            </a:r>
          </a:p>
          <a:p>
            <a:pPr lvl="2"/>
            <a:endParaRPr lang="en-US" dirty="0"/>
          </a:p>
          <a:p>
            <a:pPr lvl="2"/>
            <a:endParaRPr lang="en-US" dirty="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a:t>PrintBill</a:t>
              </a:r>
              <a:endParaRPr lang="en-US" dirty="0"/>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3" name="Content Placeholder 2"/>
          <p:cNvSpPr>
            <a:spLocks noGrp="1"/>
          </p:cNvSpPr>
          <p:nvPr>
            <p:ph idx="1"/>
          </p:nvPr>
        </p:nvSpPr>
        <p:spPr/>
        <p:txBody>
          <a:bodyPr/>
          <a:lstStyle/>
          <a:p>
            <a:r>
              <a:rPr lang="en-US" dirty="0"/>
              <a:t>The trick with push-and-pull is to find the pivot.</a:t>
            </a:r>
          </a:p>
          <a:p>
            <a:endParaRPr lang="en-US" dirty="0"/>
          </a:p>
          <a:p>
            <a:endParaRPr lang="en-US" dirty="0"/>
          </a:p>
          <a:p>
            <a:pPr lvl="1"/>
            <a:endParaRPr lang="en-US" dirty="0"/>
          </a:p>
          <a:p>
            <a:pPr lvl="1"/>
            <a:endParaRPr lang="en-US" dirty="0"/>
          </a:p>
          <a:p>
            <a:pPr lvl="2"/>
            <a:endParaRPr lang="en-US" dirty="0"/>
          </a:p>
          <a:p>
            <a:pPr lvl="2"/>
            <a:endParaRPr lang="en-US" dirty="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a:t>1..*</a:t>
            </a:r>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a:t>1..*</a:t>
            </a:r>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a:t>1</a:t>
            </a:r>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a:t>1</a:t>
            </a:r>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a:t>Readings are “pushed” to the Account when read, then “pulled” by the Bill when it’s time.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t>Associations</a:t>
            </a:r>
          </a:p>
        </p:txBody>
      </p:sp>
      <p:sp>
        <p:nvSpPr>
          <p:cNvPr id="150531" name="Content Placeholder 2"/>
          <p:cNvSpPr>
            <a:spLocks noGrp="1"/>
          </p:cNvSpPr>
          <p:nvPr>
            <p:ph idx="1"/>
          </p:nvPr>
        </p:nvSpPr>
        <p:spPr>
          <a:xfrm>
            <a:off x="762000" y="1219200"/>
            <a:ext cx="8077200" cy="5029200"/>
          </a:xfrm>
        </p:spPr>
        <p:txBody>
          <a:bodyPr/>
          <a:lstStyle/>
          <a:p>
            <a:r>
              <a:rPr lang="en-US" dirty="0"/>
              <a:t>Associations often carry interesting behavior.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Does the cow </a:t>
            </a:r>
            <a:r>
              <a:rPr lang="en-US" dirty="0" err="1"/>
              <a:t>demilk</a:t>
            </a:r>
            <a:r>
              <a:rPr lang="en-US" dirty="0"/>
              <a:t> itself?  Or the milk </a:t>
            </a:r>
            <a:r>
              <a:rPr lang="en-US" dirty="0" err="1"/>
              <a:t>uncow</a:t>
            </a:r>
            <a:r>
              <a:rPr lang="en-US" dirty="0"/>
              <a:t> itself?  Neither!</a:t>
            </a:r>
          </a:p>
          <a:p>
            <a:endParaRPr lang="en-US" dirty="0"/>
          </a:p>
          <a:p>
            <a:pPr marL="0" indent="0"/>
            <a:endParaRPr lang="en-US" dirty="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a:t>
            </a:r>
          </a:p>
        </p:txBody>
      </p:sp>
      <p:sp>
        <p:nvSpPr>
          <p:cNvPr id="3" name="Content Placeholder 2"/>
          <p:cNvSpPr>
            <a:spLocks noGrp="1"/>
          </p:cNvSpPr>
          <p:nvPr>
            <p:ph idx="1"/>
          </p:nvPr>
        </p:nvSpPr>
        <p:spPr/>
        <p:txBody>
          <a:bodyPr/>
          <a:lstStyle/>
          <a:p>
            <a:r>
              <a:rPr lang="en-US" dirty="0"/>
              <a:t>Avoid controller/manager state models that control everything.</a:t>
            </a:r>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a:t>Open</a:t>
            </a:r>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a:t>Close</a:t>
            </a:r>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2.  Classes</a:t>
            </a:r>
          </a:p>
        </p:txBody>
      </p:sp>
      <p:sp>
        <p:nvSpPr>
          <p:cNvPr id="19459" name="Content Placeholder 2"/>
          <p:cNvSpPr>
            <a:spLocks noGrp="1"/>
          </p:cNvSpPr>
          <p:nvPr>
            <p:ph idx="1"/>
          </p:nvPr>
        </p:nvSpPr>
        <p:spPr/>
        <p:txBody>
          <a:bodyPr/>
          <a:lstStyle/>
          <a:p>
            <a:pPr marL="0" indent="0"/>
            <a:endParaRPr lang="en-US" dirty="0"/>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t>Completeness</a:t>
            </a:r>
          </a:p>
        </p:txBody>
      </p:sp>
      <p:sp>
        <p:nvSpPr>
          <p:cNvPr id="125955" name="Content Placeholder 2"/>
          <p:cNvSpPr>
            <a:spLocks noGrp="1"/>
          </p:cNvSpPr>
          <p:nvPr>
            <p:ph idx="1"/>
          </p:nvPr>
        </p:nvSpPr>
        <p:spPr/>
        <p:txBody>
          <a:bodyPr/>
          <a:lstStyle/>
          <a:p>
            <a:pPr marL="0" indent="0"/>
            <a:r>
              <a:rPr lang="en-US" dirty="0"/>
              <a:t>If you followed the process, your state models are complete.</a:t>
            </a:r>
          </a:p>
          <a:p>
            <a:pPr marL="0" indent="0"/>
            <a:endParaRPr lang="en-US" dirty="0"/>
          </a:p>
          <a:p>
            <a:pPr marL="0" indent="0"/>
            <a:r>
              <a:rPr lang="en-US" dirty="0"/>
              <a:t>Check the model for completeness anyway.</a:t>
            </a:r>
          </a:p>
          <a:p>
            <a:pPr lvl="1"/>
            <a:r>
              <a:rPr lang="en-US" dirty="0"/>
              <a:t>Does every event have (a) source(s)?</a:t>
            </a:r>
          </a:p>
          <a:p>
            <a:pPr lvl="1"/>
            <a:r>
              <a:rPr lang="en-US" dirty="0"/>
              <a:t>Does every event have (a) destination(s)?</a:t>
            </a:r>
          </a:p>
          <a:p>
            <a:pPr lvl="1"/>
            <a:r>
              <a:rPr lang="en-US" dirty="0"/>
              <a:t>Does each state model have all the events it needs?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a:t>Workshop</a:t>
            </a:r>
          </a:p>
        </p:txBody>
      </p:sp>
      <p:sp>
        <p:nvSpPr>
          <p:cNvPr id="152579" name="Content Placeholder 2"/>
          <p:cNvSpPr>
            <a:spLocks noGrp="1"/>
          </p:cNvSpPr>
          <p:nvPr>
            <p:ph idx="1"/>
          </p:nvPr>
        </p:nvSpPr>
        <p:spPr/>
        <p:txBody>
          <a:bodyPr/>
          <a:lstStyle/>
          <a:p>
            <a:pPr marL="0" indent="0"/>
            <a:r>
              <a:rPr lang="en-US" dirty="0"/>
              <a:t>Based on what you just learned, review and revise your state models to improve the distribution of intelligence.</a:t>
            </a:r>
          </a:p>
          <a:p>
            <a:pPr marL="0" indent="0"/>
            <a:endParaRPr lang="en-US" dirty="0"/>
          </a:p>
          <a:p>
            <a:pPr marL="0" indent="0"/>
            <a:r>
              <a:rPr lang="en-US" dirty="0"/>
              <a:t>Be prepared to describe your approach for distribution intelligence to the class.</a:t>
            </a:r>
          </a:p>
          <a:p>
            <a:pPr marL="0" indent="0"/>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10</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 name="Title 1"/>
          <p:cNvSpPr>
            <a:spLocks noGrp="1"/>
          </p:cNvSpPr>
          <p:nvPr>
            <p:ph type="title"/>
          </p:nvPr>
        </p:nvSpPr>
        <p:spPr/>
        <p:txBody>
          <a:bodyPr/>
          <a:lstStyle/>
          <a:p>
            <a:r>
              <a:rPr lang="en-US" dirty="0"/>
              <a:t>State Machines</a:t>
            </a:r>
          </a:p>
        </p:txBody>
      </p:sp>
      <p:sp>
        <p:nvSpPr>
          <p:cNvPr id="3" name="Content Placeholder 2"/>
          <p:cNvSpPr>
            <a:spLocks noGrp="1"/>
          </p:cNvSpPr>
          <p:nvPr>
            <p:ph idx="1"/>
          </p:nvPr>
        </p:nvSpPr>
        <p:spPr/>
        <p:txBody>
          <a:bodyPr/>
          <a:lstStyle/>
          <a:p>
            <a:r>
              <a:rPr lang="en-US" dirty="0"/>
              <a:t>A </a:t>
            </a:r>
            <a:r>
              <a:rPr lang="en-US" i="1" dirty="0"/>
              <a:t>state machine </a:t>
            </a:r>
            <a:r>
              <a:rPr lang="en-US" dirty="0"/>
              <a:t>is a copy of a </a:t>
            </a:r>
            <a:r>
              <a:rPr lang="en-US" i="1" dirty="0"/>
              <a:t>state model </a:t>
            </a:r>
            <a:r>
              <a:rPr lang="en-US" dirty="0"/>
              <a:t>for each instance, each of which has its own </a:t>
            </a:r>
            <a:r>
              <a:rPr lang="en-US" i="1" dirty="0"/>
              <a:t>state</a:t>
            </a:r>
            <a:r>
              <a:rPr lang="en-US" dirty="0"/>
              <a:t>.</a:t>
            </a:r>
          </a:p>
          <a:p>
            <a:endParaRPr lang="en-US" dirty="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4"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16" y="2496"/>
              <a:ext cx="421"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07522" name="Rectangle 2"/>
          <p:cNvSpPr>
            <a:spLocks noGrp="1" noChangeArrowheads="1"/>
          </p:cNvSpPr>
          <p:nvPr>
            <p:ph type="title"/>
          </p:nvPr>
        </p:nvSpPr>
        <p:spPr/>
        <p:txBody>
          <a:bodyPr/>
          <a:lstStyle/>
          <a:p>
            <a:r>
              <a:rPr lang="en-US" altLang="ja-JP" dirty="0"/>
              <a:t>State Machines</a:t>
            </a:r>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a:t>Each class has a </a:t>
            </a:r>
            <a:r>
              <a:rPr lang="en-US" i="1" dirty="0"/>
              <a:t>state model</a:t>
            </a:r>
            <a:r>
              <a:rPr lang="en-US" dirty="0"/>
              <a:t>. </a:t>
            </a:r>
          </a:p>
          <a:p>
            <a:pPr lvl="1"/>
            <a:r>
              <a:rPr lang="en-US" dirty="0"/>
              <a:t>Each instance has a </a:t>
            </a:r>
            <a:r>
              <a:rPr lang="en-US" i="1" dirty="0"/>
              <a:t>state machine</a:t>
            </a:r>
            <a:r>
              <a:rPr lang="en-US" dirty="0"/>
              <a:t>.</a:t>
            </a:r>
          </a:p>
          <a:p>
            <a:pPr lvl="2"/>
            <a:endParaRPr lang="en-US" altLang="ja-JP" dirty="0"/>
          </a:p>
          <a:p>
            <a:pPr lvl="2"/>
            <a:endParaRPr lang="en-US" altLang="ja-JP" dirty="0"/>
          </a:p>
          <a:p>
            <a:endParaRPr lang="en-US" altLang="ja-JP" dirty="0"/>
          </a:p>
          <a:p>
            <a:endParaRPr lang="ja-JP" altLang="en-US" dirty="0"/>
          </a:p>
        </p:txBody>
      </p:sp>
      <p:grpSp>
        <p:nvGrpSpPr>
          <p:cNvPr id="6" name="Group 73"/>
          <p:cNvGrpSpPr>
            <a:grpSpLocks/>
          </p:cNvGrpSpPr>
          <p:nvPr/>
        </p:nvGrpSpPr>
        <p:grpSpPr bwMode="auto">
          <a:xfrm>
            <a:off x="762000" y="3276600"/>
            <a:ext cx="2849564"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16" y="2496"/>
              <a:ext cx="432" cy="289"/>
            </a:xfrm>
            <a:prstGeom prst="rect">
              <a:avLst/>
            </a:prstGeom>
            <a:noFill/>
            <a:ln w="12700">
              <a:noFill/>
              <a:miter lim="800000"/>
              <a:headEnd/>
              <a:tailEnd/>
            </a:ln>
          </p:spPr>
          <p:txBody>
            <a:bodyPr wrap="square"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close door</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2</a:t>
            </a: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Cooking Step 1</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a:t>Concurrent Execution</a:t>
            </a:r>
            <a:endParaRPr lang="en-US" dirty="0"/>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a:t>Executing the Model</a:t>
            </a:r>
          </a:p>
        </p:txBody>
      </p:sp>
      <p:sp>
        <p:nvSpPr>
          <p:cNvPr id="224259" name="Rectangle 3"/>
          <p:cNvSpPr>
            <a:spLocks noGrp="1" noChangeArrowheads="1"/>
          </p:cNvSpPr>
          <p:nvPr>
            <p:ph type="body" idx="1"/>
          </p:nvPr>
        </p:nvSpPr>
        <p:spPr/>
        <p:txBody>
          <a:bodyPr/>
          <a:lstStyle/>
          <a:p>
            <a:r>
              <a:rPr lang="en-US" altLang="ja-JP" dirty="0"/>
              <a:t>The model executes in response to events from:</a:t>
            </a:r>
          </a:p>
          <a:p>
            <a:endParaRPr lang="en-US" altLang="ja-JP" dirty="0"/>
          </a:p>
          <a:p>
            <a:pPr lvl="1"/>
            <a:r>
              <a:rPr lang="en-US" altLang="ja-JP" dirty="0"/>
              <a:t>itself </a:t>
            </a:r>
          </a:p>
          <a:p>
            <a:pPr lvl="1"/>
            <a:endParaRPr lang="en-US" altLang="ja-JP" dirty="0"/>
          </a:p>
          <a:p>
            <a:pPr lvl="1"/>
            <a:r>
              <a:rPr lang="en-US" altLang="ja-JP" dirty="0"/>
              <a:t>other instances as </a:t>
            </a:r>
            <a:br>
              <a:rPr lang="en-US" altLang="ja-JP" dirty="0"/>
            </a:br>
            <a:r>
              <a:rPr lang="en-US" altLang="ja-JP" dirty="0"/>
              <a:t>they execute</a:t>
            </a:r>
          </a:p>
          <a:p>
            <a:pPr lvl="1"/>
            <a:endParaRPr lang="en-US" altLang="ja-JP" dirty="0"/>
          </a:p>
          <a:p>
            <a:pPr lvl="1"/>
            <a:r>
              <a:rPr lang="en-US" altLang="ja-JP" dirty="0"/>
              <a:t>timers (delayed events)</a:t>
            </a:r>
          </a:p>
          <a:p>
            <a:pPr marL="179387" lvl="1" indent="0">
              <a:buNone/>
            </a:pPr>
            <a:endParaRPr lang="en-US" altLang="ja-JP" dirty="0"/>
          </a:p>
          <a:p>
            <a:pPr lvl="1"/>
            <a:r>
              <a:rPr lang="en-US" altLang="ja-JP" dirty="0"/>
              <a:t>outside messages from other components, sensors, etc.</a:t>
            </a:r>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t>Communication</a:t>
            </a:r>
          </a:p>
        </p:txBody>
      </p:sp>
      <p:sp>
        <p:nvSpPr>
          <p:cNvPr id="146435" name="Content Placeholder 2"/>
          <p:cNvSpPr>
            <a:spLocks noGrp="1"/>
          </p:cNvSpPr>
          <p:nvPr>
            <p:ph idx="1"/>
          </p:nvPr>
        </p:nvSpPr>
        <p:spPr/>
        <p:txBody>
          <a:bodyPr/>
          <a:lstStyle/>
          <a:p>
            <a:pPr marL="0" indent="0"/>
            <a:r>
              <a:rPr lang="en-US" dirty="0"/>
              <a:t>State machines drive each other through their lifecycles by sending each other events.</a:t>
            </a:r>
          </a:p>
          <a:p>
            <a:pPr lvl="1"/>
            <a:r>
              <a:rPr lang="en-US" dirty="0"/>
              <a:t>Events are reliable</a:t>
            </a:r>
          </a:p>
          <a:p>
            <a:pPr lvl="1"/>
            <a:r>
              <a:rPr lang="en-US" dirty="0"/>
              <a:t>Events do not interrupt </a:t>
            </a:r>
            <a:br>
              <a:rPr lang="en-US" dirty="0"/>
            </a:br>
            <a:r>
              <a:rPr lang="en-US" dirty="0"/>
              <a:t>executing activities</a:t>
            </a:r>
          </a:p>
          <a:p>
            <a:pPr marL="0" indent="0"/>
            <a:endParaRPr lang="en-US" dirty="0"/>
          </a:p>
          <a:p>
            <a:pPr marL="0" indent="0"/>
            <a:endParaRPr lang="en-US" dirty="0"/>
          </a:p>
          <a:p>
            <a:pPr marL="0" indent="0"/>
            <a:endParaRPr lang="en-US" dirty="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a:latin typeface="Comic Sans MS"/>
                <a:ea typeface="Comic Sans MS"/>
                <a:cs typeface="Comic Sans MS"/>
              </a:rPr>
              <a:t>Activities </a:t>
            </a:r>
            <a:r>
              <a:rPr lang="en-US" sz="2000" b="1" i="1" dirty="0">
                <a:latin typeface="Comic Sans MS"/>
                <a:ea typeface="Comic Sans MS"/>
                <a:cs typeface="Comic Sans MS"/>
              </a:rPr>
              <a:t>run-to-completion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a:t>Communication</a:t>
            </a:r>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a:t>Start in Checking and Ready states</a:t>
            </a:r>
          </a:p>
          <a:p>
            <a:pPr marL="622300" indent="-444500">
              <a:buFontTx/>
              <a:buAutoNum type="arabicPeriod"/>
              <a:defRPr/>
            </a:pPr>
            <a:r>
              <a:rPr lang="en-US" dirty="0"/>
              <a:t>Accept event ‘Cook’</a:t>
            </a:r>
          </a:p>
          <a:p>
            <a:pPr marL="622300" indent="-444500">
              <a:buFontTx/>
              <a:buAutoNum type="arabicPeriod"/>
              <a:defRPr/>
            </a:pPr>
            <a:r>
              <a:rPr lang="en-US" dirty="0"/>
              <a:t>Change to Cooking State</a:t>
            </a:r>
          </a:p>
          <a:p>
            <a:pPr marL="622300" indent="-444500">
              <a:buFontTx/>
              <a:buAutoNum type="arabicPeriod"/>
              <a:defRPr/>
            </a:pPr>
            <a:r>
              <a:rPr lang="en-US" dirty="0"/>
              <a:t>Generate ‘</a:t>
            </a:r>
            <a:r>
              <a:rPr lang="en-US" dirty="0" err="1"/>
              <a:t>startStep</a:t>
            </a:r>
            <a:r>
              <a:rPr lang="en-US" dirty="0"/>
              <a:t>’ signal</a:t>
            </a:r>
          </a:p>
          <a:p>
            <a:pPr marL="622300" indent="-444500">
              <a:buFontTx/>
              <a:buAutoNum type="arabicPeriod"/>
              <a:defRPr/>
            </a:pPr>
            <a:r>
              <a:rPr lang="en-US" dirty="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a:t>Run-to-Completion ≠ Atomic!</a:t>
            </a:r>
          </a:p>
        </p:txBody>
      </p:sp>
      <p:sp>
        <p:nvSpPr>
          <p:cNvPr id="161795" name="Content Placeholder 2"/>
          <p:cNvSpPr>
            <a:spLocks noGrp="1"/>
          </p:cNvSpPr>
          <p:nvPr>
            <p:ph idx="1"/>
          </p:nvPr>
        </p:nvSpPr>
        <p:spPr/>
        <p:txBody>
          <a:bodyPr/>
          <a:lstStyle/>
          <a:p>
            <a:r>
              <a:rPr lang="en-US" dirty="0"/>
              <a:t>Other state machines (and their activities) run concurrently</a:t>
            </a:r>
          </a:p>
          <a:p>
            <a:pPr lvl="1"/>
            <a:r>
              <a:rPr lang="en-GB" dirty="0"/>
              <a:t>An activity can be pre-empted during execution</a:t>
            </a:r>
          </a:p>
          <a:p>
            <a:pPr lvl="1"/>
            <a:r>
              <a:rPr lang="en-US" dirty="0"/>
              <a:t>One state machine may change the data </a:t>
            </a:r>
            <a:br>
              <a:rPr lang="en-US" dirty="0"/>
            </a:br>
            <a:r>
              <a:rPr lang="en-US" dirty="0"/>
              <a:t>accessed by another</a:t>
            </a:r>
          </a:p>
          <a:p>
            <a:endParaRPr lang="en-US" sz="1200"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Or, you can set a global switch to prevent activities from pre-empting one another.</a:t>
            </a:r>
          </a:p>
          <a:p>
            <a:endParaRPr lang="en-GB" dirty="0"/>
          </a:p>
          <a:p>
            <a:pPr lvl="1"/>
            <a:endParaRPr lang="en-US" dirty="0"/>
          </a:p>
          <a:p>
            <a:pPr lvl="1"/>
            <a:endParaRPr lang="en-US" dirty="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a:t>Time is relative to each 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Timers</a:t>
            </a:r>
          </a:p>
        </p:txBody>
      </p:sp>
      <p:sp>
        <p:nvSpPr>
          <p:cNvPr id="3" name="Content Placeholder 2"/>
          <p:cNvSpPr>
            <a:spLocks noGrp="1"/>
          </p:cNvSpPr>
          <p:nvPr>
            <p:ph idx="1"/>
          </p:nvPr>
        </p:nvSpPr>
        <p:spPr/>
        <p:txBody>
          <a:bodyPr/>
          <a:lstStyle/>
          <a:p>
            <a:r>
              <a:rPr lang="en-US" dirty="0"/>
              <a:t>A </a:t>
            </a:r>
            <a:r>
              <a:rPr lang="en-US" i="1" dirty="0"/>
              <a:t>timer</a:t>
            </a:r>
            <a:r>
              <a:rPr lang="en-US" dirty="0"/>
              <a:t> can generate an event.</a:t>
            </a:r>
          </a:p>
          <a:p>
            <a:pPr lvl="1"/>
            <a:r>
              <a:rPr lang="en-US" dirty="0"/>
              <a:t>With a delay (e.g. in 10 seconds)</a:t>
            </a:r>
          </a:p>
          <a:p>
            <a:pPr lvl="2"/>
            <a:r>
              <a:rPr lang="en-US" dirty="0"/>
              <a:t>The delay specified is a minimum</a:t>
            </a:r>
          </a:p>
          <a:p>
            <a:pPr lvl="1"/>
            <a:r>
              <a:rPr lang="en-US" dirty="0"/>
              <a:t>You may cancel a timer</a:t>
            </a:r>
          </a:p>
          <a:p>
            <a:pPr lvl="2"/>
            <a:r>
              <a:rPr lang="en-US" dirty="0"/>
              <a:t>But the event may already be “in flight”</a:t>
            </a:r>
          </a:p>
          <a:p>
            <a:pPr lvl="2"/>
            <a:r>
              <a:rPr lang="en-US" dirty="0"/>
              <a:t>You have to account for that case.</a:t>
            </a:r>
          </a:p>
          <a:p>
            <a:pPr lvl="1"/>
            <a:endParaRPr lang="en-US" dirty="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Summary</a:t>
            </a:r>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find)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p:txBody>
          <a:bodyPr/>
          <a:lstStyle/>
          <a:p>
            <a:r>
              <a:rPr lang="en-US" dirty="0"/>
              <a:t>Get Pub state machines from your instructors.</a:t>
            </a:r>
          </a:p>
          <a:p>
            <a:r>
              <a:rPr lang="en-US" dirty="0"/>
              <a:t>Label instances of Patron, “Hugo”, “Debbie”, “Tiny”, “Zoltan”.</a:t>
            </a:r>
          </a:p>
          <a:p>
            <a:endParaRPr lang="en-US" dirty="0"/>
          </a:p>
          <a:p>
            <a:r>
              <a:rPr lang="en-US" dirty="0"/>
              <a:t>Place coins on the initial states of each state machine:</a:t>
            </a:r>
          </a:p>
          <a:p>
            <a:pPr marL="342900" indent="-342900">
              <a:buFont typeface="Arial"/>
              <a:buChar char="•"/>
            </a:pPr>
            <a:r>
              <a:rPr lang="en-US" sz="2000" dirty="0"/>
              <a:t>Patron Hugo: Outside</a:t>
            </a:r>
          </a:p>
          <a:p>
            <a:pPr marL="342900" indent="-342900">
              <a:buFont typeface="Arial"/>
              <a:buChar char="•"/>
            </a:pPr>
            <a:r>
              <a:rPr lang="en-US" sz="2000" dirty="0"/>
              <a:t>Patron Debbie: Drinking</a:t>
            </a:r>
          </a:p>
          <a:p>
            <a:pPr marL="342900" indent="-342900">
              <a:buFont typeface="Arial"/>
              <a:buChar char="•"/>
            </a:pPr>
            <a:r>
              <a:rPr lang="en-US" sz="2000" dirty="0"/>
              <a:t>Patron Tiny: Drinking</a:t>
            </a:r>
          </a:p>
          <a:p>
            <a:pPr marL="342900" indent="-342900">
              <a:buFont typeface="Arial"/>
              <a:buChar char="•"/>
            </a:pPr>
            <a:r>
              <a:rPr lang="en-US" sz="2000" dirty="0"/>
              <a:t>Patron </a:t>
            </a:r>
            <a:r>
              <a:rPr lang="en-US" sz="2000" dirty="0" err="1"/>
              <a:t>Zoltan</a:t>
            </a:r>
            <a:r>
              <a:rPr lang="en-US" sz="2000" dirty="0"/>
              <a:t>: Needs Drink</a:t>
            </a:r>
          </a:p>
          <a:p>
            <a:endParaRPr lang="en-US" sz="2000" dirty="0"/>
          </a:p>
          <a:p>
            <a:pPr marL="342900" indent="-342900">
              <a:buFont typeface="Arial"/>
              <a:buChar char="•"/>
            </a:pPr>
            <a:r>
              <a:rPr lang="en-US" sz="2000" dirty="0"/>
              <a:t>Snooker Table 1: Available</a:t>
            </a:r>
            <a:endParaRPr lang="en-US" dirty="0"/>
          </a:p>
          <a:p>
            <a:pPr marL="342900" indent="-342900">
              <a:buFont typeface="Arial"/>
              <a:buChar char="•"/>
            </a:pPr>
            <a:endParaRPr lang="en-US" dirty="0"/>
          </a:p>
          <a:p>
            <a:endParaRPr lang="en-US" dirty="0"/>
          </a:p>
          <a:p>
            <a:r>
              <a:rPr lang="en-US" dirty="0"/>
              <a:t> and walk through their lifecycles as shown on the next page.</a:t>
            </a:r>
          </a:p>
          <a:p>
            <a:endParaRPr lang="en-US" dirty="0"/>
          </a:p>
        </p:txBody>
      </p:sp>
    </p:spTree>
    <p:extLst>
      <p:ext uri="{BB962C8B-B14F-4D97-AF65-F5344CB8AC3E}">
        <p14:creationId xmlns:p14="http://schemas.microsoft.com/office/powerpoint/2010/main" val="140993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a:t>Workshop</a:t>
            </a:r>
          </a:p>
        </p:txBody>
      </p:sp>
      <p:sp>
        <p:nvSpPr>
          <p:cNvPr id="228355" name="Content Placeholder 2"/>
          <p:cNvSpPr>
            <a:spLocks noGrp="1"/>
          </p:cNvSpPr>
          <p:nvPr>
            <p:ph idx="1"/>
          </p:nvPr>
        </p:nvSpPr>
        <p:spPr>
          <a:xfrm>
            <a:off x="762000" y="1143000"/>
            <a:ext cx="8077200" cy="6934200"/>
          </a:xfrm>
        </p:spPr>
        <p:txBody>
          <a:bodyPr/>
          <a:lstStyle/>
          <a:p>
            <a:r>
              <a:rPr lang="en-US" dirty="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dirty="0"/>
          </a:p>
          <a:p>
            <a:pPr marL="342900" indent="-342900">
              <a:buFont typeface="Arial"/>
              <a:buChar char="•"/>
            </a:pPr>
            <a:endParaRPr lang="en-US" dirty="0"/>
          </a:p>
          <a:p>
            <a:endParaRPr lang="en-US" dirty="0"/>
          </a:p>
          <a:p>
            <a:endParaRPr lang="en-US" dirty="0"/>
          </a:p>
          <a:p>
            <a:r>
              <a:rPr lang="en-US" dirty="0"/>
              <a:t> and walk through their lifecycles.</a:t>
            </a:r>
          </a:p>
          <a:p>
            <a:endParaRPr lang="en-US" dirty="0"/>
          </a:p>
        </p:txBody>
      </p:sp>
    </p:spTree>
    <p:extLst>
      <p:ext uri="{BB962C8B-B14F-4D97-AF65-F5344CB8AC3E}">
        <p14:creationId xmlns:p14="http://schemas.microsoft.com/office/powerpoint/2010/main" val="3876748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Expected Post-conditions:</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11</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a:t>Components</a:t>
            </a:r>
          </a:p>
        </p:txBody>
      </p:sp>
      <p:sp>
        <p:nvSpPr>
          <p:cNvPr id="258051" name="Rectangle 5"/>
          <p:cNvSpPr>
            <a:spLocks noGrp="1" noChangeArrowheads="1"/>
          </p:cNvSpPr>
          <p:nvPr>
            <p:ph type="body" idx="1"/>
          </p:nvPr>
        </p:nvSpPr>
        <p:spPr>
          <a:xfrm>
            <a:off x="762000" y="1219200"/>
            <a:ext cx="8077200" cy="5105400"/>
          </a:xfrm>
        </p:spPr>
        <p:txBody>
          <a:bodyPr/>
          <a:lstStyle/>
          <a:p>
            <a:r>
              <a:rPr lang="en-US" dirty="0"/>
              <a:t>A </a:t>
            </a:r>
            <a:r>
              <a:rPr lang="en-US" i="1" dirty="0"/>
              <a:t>component</a:t>
            </a:r>
            <a:r>
              <a:rPr lang="en-US" dirty="0"/>
              <a:t> is a part of a system that hides its implementation behind ports. </a:t>
            </a:r>
          </a:p>
          <a:p>
            <a:endParaRPr lang="en-US" sz="1200" dirty="0"/>
          </a:p>
          <a:p>
            <a:r>
              <a:rPr lang="en-US" dirty="0"/>
              <a:t>The inside of a component can “see” the outside only through its ports.</a:t>
            </a:r>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dirty="0"/>
              <a:t>Components and ports are named. </a:t>
            </a:r>
          </a:p>
          <a:p>
            <a:endParaRPr lang="en-US" dirty="0"/>
          </a:p>
          <a:p>
            <a:endParaRPr lang="en-US" dirty="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a:latin typeface="Comic Sans MS"/>
                <a:cs typeface="Comic Sans MS"/>
              </a:rPr>
              <a:t>Port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a:t>Ports</a:t>
            </a:r>
          </a:p>
        </p:txBody>
      </p:sp>
      <p:sp>
        <p:nvSpPr>
          <p:cNvPr id="266243" name="Rectangle 3"/>
          <p:cNvSpPr>
            <a:spLocks noGrp="1" noChangeArrowheads="1"/>
          </p:cNvSpPr>
          <p:nvPr>
            <p:ph type="body" idx="1"/>
          </p:nvPr>
        </p:nvSpPr>
        <p:spPr>
          <a:xfrm>
            <a:off x="762000" y="1219200"/>
            <a:ext cx="8382000" cy="5105400"/>
          </a:xfrm>
        </p:spPr>
        <p:txBody>
          <a:bodyPr/>
          <a:lstStyle/>
          <a:p>
            <a:r>
              <a:rPr lang="en-US" dirty="0"/>
              <a:t>Each port …</a:t>
            </a:r>
          </a:p>
          <a:p>
            <a:r>
              <a:rPr lang="en-US" dirty="0"/>
              <a:t>… surfaces an interface …</a:t>
            </a:r>
          </a:p>
          <a:p>
            <a:r>
              <a:rPr lang="en-US" dirty="0"/>
              <a:t>… by referencing an interface definition.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Actions within a component specify through which port any outgoing messages should be sent.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a:t>{</a:t>
            </a:r>
          </a:p>
        </p:txBody>
      </p:sp>
    </p:spTree>
    <p:extLst>
      <p:ext uri="{BB962C8B-B14F-4D97-AF65-F5344CB8AC3E}">
        <p14:creationId xmlns:p14="http://schemas.microsoft.com/office/powerpoint/2010/main" val="293730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Levels of Commitment</a:t>
            </a:r>
            <a:endParaRPr lang="en-US" dirty="0"/>
          </a:p>
        </p:txBody>
      </p:sp>
      <p:sp>
        <p:nvSpPr>
          <p:cNvPr id="10" name="Content Placeholder 9"/>
          <p:cNvSpPr>
            <a:spLocks noGrp="1"/>
          </p:cNvSpPr>
          <p:nvPr>
            <p:ph idx="1"/>
          </p:nvPr>
        </p:nvSpPr>
        <p:spPr/>
        <p:txBody>
          <a:bodyPr/>
          <a:lstStyle/>
          <a:p>
            <a:pPr lvl="1"/>
            <a:r>
              <a:rPr lang="en-US" dirty="0"/>
              <a:t>Natural language and informal diagrams</a:t>
            </a:r>
          </a:p>
          <a:p>
            <a:pPr lvl="2"/>
            <a:r>
              <a:rPr lang="en-US" dirty="0"/>
              <a:t>Use cases</a:t>
            </a:r>
          </a:p>
          <a:p>
            <a:pPr lvl="2"/>
            <a:r>
              <a:rPr lang="en-US" dirty="0"/>
              <a:t>Activity diagrams</a:t>
            </a:r>
          </a:p>
          <a:p>
            <a:pPr lvl="2"/>
            <a:r>
              <a:rPr lang="en-US" dirty="0"/>
              <a:t>Sequence diagrams	</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a:t>Class Diagram</a:t>
            </a:r>
          </a:p>
        </p:txBody>
      </p:sp>
      <p:sp>
        <p:nvSpPr>
          <p:cNvPr id="20483" name="Content Placeholder 2"/>
          <p:cNvSpPr>
            <a:spLocks noGrp="1"/>
          </p:cNvSpPr>
          <p:nvPr>
            <p:ph idx="1"/>
          </p:nvPr>
        </p:nvSpPr>
        <p:spPr/>
        <p:txBody>
          <a:bodyPr/>
          <a:lstStyle/>
          <a:p>
            <a:pPr marL="0" indent="0"/>
            <a:r>
              <a:rPr lang="en-US" dirty="0"/>
              <a:t>A class diagram consists of:</a:t>
            </a:r>
          </a:p>
          <a:p>
            <a:pPr lvl="1"/>
            <a:r>
              <a:rPr lang="en-US" dirty="0"/>
              <a:t>classes</a:t>
            </a:r>
          </a:p>
          <a:p>
            <a:pPr lvl="1"/>
            <a:r>
              <a:rPr lang="en-US" dirty="0"/>
              <a:t>attributes</a:t>
            </a:r>
          </a:p>
          <a:p>
            <a:pPr lvl="1"/>
            <a:r>
              <a:rPr lang="en-US" dirty="0"/>
              <a:t>associations, and</a:t>
            </a:r>
          </a:p>
          <a:p>
            <a:pPr lvl="1"/>
            <a:r>
              <a:rPr lang="en-US" dirty="0"/>
              <a:t>operations</a:t>
            </a:r>
          </a:p>
          <a:p>
            <a:pPr lvl="1"/>
            <a:endParaRPr lang="en-US" dirty="0"/>
          </a:p>
          <a:p>
            <a:pPr lvl="1"/>
            <a:endParaRPr lang="en-US" dirty="0"/>
          </a:p>
          <a:p>
            <a:r>
              <a:rPr lang="en-US" dirty="0"/>
              <a:t>We shall examine </a:t>
            </a:r>
            <a:br>
              <a:rPr lang="en-US" dirty="0"/>
            </a:br>
            <a:r>
              <a:rPr lang="en-US" dirty="0"/>
              <a:t>each in turn.</a:t>
            </a:r>
          </a:p>
          <a:p>
            <a:pPr marL="0" indent="0"/>
            <a:endParaRPr lang="en-US" dirty="0"/>
          </a:p>
          <a:p>
            <a:pPr lvl="1">
              <a:buFont typeface="Monotype Sorts" charset="2"/>
              <a:buNone/>
            </a:pP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Interfaces</a:t>
            </a:r>
          </a:p>
        </p:txBody>
      </p:sp>
      <p:sp>
        <p:nvSpPr>
          <p:cNvPr id="264195" name="Rectangle 11"/>
          <p:cNvSpPr>
            <a:spLocks noGrp="1" noChangeArrowheads="1"/>
          </p:cNvSpPr>
          <p:nvPr>
            <p:ph type="body" idx="1"/>
          </p:nvPr>
        </p:nvSpPr>
        <p:spPr/>
        <p:txBody>
          <a:bodyPr/>
          <a:lstStyle/>
          <a:p>
            <a:r>
              <a:rPr lang="en-US" dirty="0"/>
              <a:t>An interface defines of collection of messages, similar to a declaration in a programming language.</a:t>
            </a:r>
          </a:p>
          <a:p>
            <a:endParaRPr lang="en-US" dirty="0"/>
          </a:p>
          <a:p>
            <a:r>
              <a:rPr lang="en-US" dirty="0"/>
              <a:t>Each interface is defined once, </a:t>
            </a:r>
            <a:br>
              <a:rPr lang="en-US" dirty="0"/>
            </a:br>
            <a:r>
              <a:rPr lang="en-US" dirty="0"/>
              <a:t>and may be used multiple times.</a:t>
            </a:r>
          </a:p>
          <a:p>
            <a:endParaRPr lang="en-US" dirty="0"/>
          </a:p>
          <a:p>
            <a:r>
              <a:rPr lang="en-US" dirty="0"/>
              <a:t>Each message can carry </a:t>
            </a:r>
            <a:br>
              <a:rPr lang="en-US" dirty="0"/>
            </a:br>
            <a:r>
              <a:rPr lang="en-US" dirty="0"/>
              <a:t>typed parameters.</a:t>
            </a:r>
          </a:p>
          <a:p>
            <a:endParaRPr lang="en-US" dirty="0"/>
          </a:p>
          <a:p>
            <a:endParaRPr lang="en-US" dirty="0"/>
          </a:p>
          <a:p>
            <a:endParaRPr lang="en-US" dirty="0"/>
          </a:p>
          <a:p>
            <a:endParaRPr lang="en-US" dirty="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a:t>Messages</a:t>
            </a:r>
          </a:p>
        </p:txBody>
      </p:sp>
      <p:sp>
        <p:nvSpPr>
          <p:cNvPr id="264195" name="Rectangle 11"/>
          <p:cNvSpPr>
            <a:spLocks noGrp="1" noChangeArrowheads="1"/>
          </p:cNvSpPr>
          <p:nvPr>
            <p:ph type="body" idx="1"/>
          </p:nvPr>
        </p:nvSpPr>
        <p:spPr/>
        <p:txBody>
          <a:bodyPr/>
          <a:lstStyle/>
          <a:p>
            <a:r>
              <a:rPr lang="en-US" dirty="0"/>
              <a:t>Messages have a direction </a:t>
            </a:r>
          </a:p>
          <a:p>
            <a:r>
              <a:rPr lang="en-US" dirty="0"/>
              <a:t>(relative to/from the provider).</a:t>
            </a:r>
          </a:p>
          <a:p>
            <a:endParaRPr lang="en-US" dirty="0"/>
          </a:p>
          <a:p>
            <a:r>
              <a:rPr lang="en-US" dirty="0"/>
              <a:t>The ball indicates the provider.</a:t>
            </a:r>
          </a:p>
          <a:p>
            <a:endParaRPr lang="en-US" dirty="0"/>
          </a:p>
          <a:p>
            <a:pPr lvl="0"/>
            <a:r>
              <a:rPr lang="en-US" dirty="0"/>
              <a:t>The arrow indicates the direction </a:t>
            </a:r>
            <a:br>
              <a:rPr lang="en-US" dirty="0"/>
            </a:br>
            <a:r>
              <a:rPr lang="en-US" dirty="0"/>
              <a:t>of the message in an </a:t>
            </a:r>
            <a:br>
              <a:rPr lang="en-US" dirty="0"/>
            </a:br>
            <a:r>
              <a:rPr lang="en-US" dirty="0"/>
              <a:t>interface definition.</a:t>
            </a:r>
          </a:p>
          <a:p>
            <a:endParaRPr lang="en-US" dirty="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a:t>Port Activity</a:t>
            </a:r>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a:t>It may contain any actions valid within the context of the receiving component.  Best to keep port activities simple:</a:t>
            </a:r>
          </a:p>
          <a:p>
            <a:pPr lvl="1"/>
            <a:r>
              <a:rPr lang="en-US" dirty="0"/>
              <a:t>invoke an operation</a:t>
            </a:r>
          </a:p>
          <a:p>
            <a:pPr lvl="1"/>
            <a:r>
              <a:rPr lang="en-US" dirty="0"/>
              <a:t>generate an event to an instance</a:t>
            </a:r>
          </a:p>
          <a:p>
            <a:endParaRPr lang="en-US" dirty="0"/>
          </a:p>
          <a:p>
            <a:endParaRPr lang="en-US" dirty="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Provided vs. Required Interfaces</a:t>
            </a:r>
          </a:p>
        </p:txBody>
      </p:sp>
      <p:sp>
        <p:nvSpPr>
          <p:cNvPr id="266243" name="Rectangle 3"/>
          <p:cNvSpPr>
            <a:spLocks noGrp="1" noChangeArrowheads="1"/>
          </p:cNvSpPr>
          <p:nvPr>
            <p:ph type="body" idx="1"/>
          </p:nvPr>
        </p:nvSpPr>
        <p:spPr>
          <a:xfrm>
            <a:off x="762000" y="1524000"/>
            <a:ext cx="6248400" cy="5105400"/>
          </a:xfrm>
        </p:spPr>
        <p:txBody>
          <a:bodyPr/>
          <a:lstStyle/>
          <a:p>
            <a:r>
              <a:rPr lang="en-US" dirty="0"/>
              <a:t>A provided Interface allows a component </a:t>
            </a:r>
            <a:br>
              <a:rPr lang="en-US" dirty="0"/>
            </a:br>
            <a:r>
              <a:rPr lang="en-US" dirty="0"/>
              <a:t>to provide services to other components. </a:t>
            </a:r>
          </a:p>
          <a:p>
            <a:pPr lvl="1"/>
            <a:endParaRPr lang="en-US" dirty="0"/>
          </a:p>
          <a:p>
            <a:pPr lvl="1"/>
            <a:endParaRPr lang="en-US" dirty="0"/>
          </a:p>
          <a:p>
            <a:r>
              <a:rPr lang="en-US" dirty="0"/>
              <a:t>A required Interface allows a component to demand services from another component.</a:t>
            </a:r>
          </a:p>
          <a:p>
            <a:endParaRPr lang="en-US" dirty="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Draw the Component Diagram for this system.</a:t>
            </a:r>
          </a:p>
          <a:p>
            <a:endParaRPr lang="en-US" dirty="0"/>
          </a:p>
          <a:p>
            <a:r>
              <a:rPr lang="en-US" dirty="0"/>
              <a:t>Define all the interfaces.</a:t>
            </a:r>
          </a:p>
          <a:p>
            <a:endParaRPr lang="en-US" dirty="0"/>
          </a:p>
          <a:p>
            <a:r>
              <a:rPr lang="en-US" dirty="0"/>
              <a:t>Write at least one port activity.</a:t>
            </a:r>
          </a:p>
        </p:txBody>
      </p:sp>
    </p:spTree>
    <p:extLst>
      <p:ext uri="{BB962C8B-B14F-4D97-AF65-F5344CB8AC3E}">
        <p14:creationId xmlns:p14="http://schemas.microsoft.com/office/powerpoint/2010/main" val="1566456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Bridges</a:t>
            </a:r>
          </a:p>
        </p:txBody>
      </p:sp>
      <p:sp>
        <p:nvSpPr>
          <p:cNvPr id="249859" name="Rectangle 3"/>
          <p:cNvSpPr>
            <a:spLocks noGrp="1" noChangeArrowheads="1"/>
          </p:cNvSpPr>
          <p:nvPr>
            <p:ph type="body" idx="1"/>
          </p:nvPr>
        </p:nvSpPr>
        <p:spPr/>
        <p:txBody>
          <a:bodyPr/>
          <a:lstStyle/>
          <a:p>
            <a:r>
              <a:rPr lang="en-US" dirty="0"/>
              <a:t>Another form of synchronous operation is a </a:t>
            </a:r>
            <a:r>
              <a:rPr lang="en-US" i="1" dirty="0"/>
              <a:t>bridge</a:t>
            </a:r>
            <a:r>
              <a:rPr lang="en-US" dirty="0"/>
              <a:t>.  It:</a:t>
            </a:r>
          </a:p>
          <a:p>
            <a:pPr lvl="1"/>
            <a:r>
              <a:rPr lang="en-US" dirty="0"/>
              <a:t>Takes parameters</a:t>
            </a:r>
          </a:p>
          <a:p>
            <a:pPr lvl="1"/>
            <a:r>
              <a:rPr lang="en-US" dirty="0"/>
              <a:t>Can be wired to external code or defined with OAL</a:t>
            </a:r>
          </a:p>
          <a:p>
            <a:endParaRPr lang="en-US" dirty="0"/>
          </a:p>
          <a:p>
            <a:r>
              <a:rPr lang="en-US" dirty="0"/>
              <a:t>It is used for library functions</a:t>
            </a:r>
          </a:p>
          <a:p>
            <a:pPr lvl="1"/>
            <a:r>
              <a:rPr lang="en-US" dirty="0"/>
              <a:t>Time</a:t>
            </a:r>
          </a:p>
          <a:p>
            <a:pPr lvl="1"/>
            <a:r>
              <a:rPr lang="en-US" dirty="0"/>
              <a:t>Logging</a:t>
            </a:r>
          </a:p>
          <a:p>
            <a:pPr lvl="1"/>
            <a:r>
              <a:rPr lang="en-US" dirty="0"/>
              <a:t>Math</a:t>
            </a:r>
          </a:p>
          <a:p>
            <a:endParaRPr lang="en-US" dirty="0"/>
          </a:p>
          <a:p>
            <a:r>
              <a:rPr lang="en-US" dirty="0"/>
              <a:t>And for scaffolding</a:t>
            </a:r>
          </a:p>
          <a:p>
            <a:pPr lvl="1"/>
            <a:r>
              <a:rPr lang="en-US" dirty="0"/>
              <a:t>OAL or Java for Verifier</a:t>
            </a:r>
          </a:p>
          <a:p>
            <a:pPr lvl="1"/>
            <a:r>
              <a:rPr lang="en-US" dirty="0"/>
              <a:t>Hand-written code for target</a:t>
            </a:r>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t>
            </a:r>
            <a:r>
              <a:rPr lang="en-US" dirty="0" err="1"/>
              <a:t>vs</a:t>
            </a:r>
            <a:r>
              <a:rPr lang="en-US" dirty="0"/>
              <a:t> Bridges</a:t>
            </a:r>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12</a:t>
            </a:r>
          </a:p>
        </p:txBody>
      </p:sp>
    </p:spTree>
    <p:extLst>
      <p:ext uri="{BB962C8B-B14F-4D97-AF65-F5344CB8AC3E}">
        <p14:creationId xmlns:p14="http://schemas.microsoft.com/office/powerpoint/2010/main" val="3738100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a:t>Model-driven testing is the notion that you can use </a:t>
            </a:r>
            <a:br>
              <a:rPr lang="en-US" dirty="0"/>
            </a:br>
            <a:r>
              <a:rPr lang="en-US" dirty="0"/>
              <a:t>models to build tests.</a:t>
            </a:r>
          </a:p>
          <a:p>
            <a:endParaRPr lang="en-US" dirty="0"/>
          </a:p>
          <a:p>
            <a:endParaRPr lang="en-US" dirty="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a:solidFill>
                  <a:schemeClr val="bg1"/>
                </a:solidFill>
              </a:rPr>
              <a:t>are coupled only to the interface</a:t>
            </a: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models</a:t>
            </a:r>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Q&amp;A</a:t>
            </a:r>
            <a:br>
              <a:rPr lang="en-US" sz="2400" dirty="0">
                <a:solidFill>
                  <a:srgbClr val="000000"/>
                </a:solidFill>
              </a:rPr>
            </a:br>
            <a:r>
              <a:rPr lang="en-US" sz="2400" dirty="0">
                <a:solidFill>
                  <a:srgbClr val="000000"/>
                </a:solidFill>
              </a:rPr>
              <a:t>(and anyone focused on </a:t>
            </a:r>
            <a:br>
              <a:rPr lang="en-US" sz="2400" dirty="0">
                <a:solidFill>
                  <a:srgbClr val="000000"/>
                </a:solidFill>
              </a:rPr>
            </a:br>
            <a:r>
              <a:rPr lang="en-US" sz="2400" dirty="0">
                <a:solidFill>
                  <a:srgbClr val="000000"/>
                </a:solidFill>
              </a:rPr>
              <a:t>the what not the how)</a:t>
            </a: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modelers</a:t>
            </a: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Class</a:t>
            </a:r>
          </a:p>
        </p:txBody>
      </p:sp>
      <p:sp>
        <p:nvSpPr>
          <p:cNvPr id="21507" name="Content Placeholder 2"/>
          <p:cNvSpPr>
            <a:spLocks noGrp="1"/>
          </p:cNvSpPr>
          <p:nvPr>
            <p:ph idx="1"/>
          </p:nvPr>
        </p:nvSpPr>
        <p:spPr/>
        <p:txBody>
          <a:bodyPr/>
          <a:lstStyle/>
          <a:p>
            <a:pPr marL="0" indent="0"/>
            <a:r>
              <a:rPr lang="en-US" dirty="0"/>
              <a:t>A </a:t>
            </a:r>
            <a:r>
              <a:rPr lang="en-US" i="1" dirty="0"/>
              <a:t>class </a:t>
            </a:r>
            <a:r>
              <a:rPr lang="en-US" dirty="0"/>
              <a:t>is a </a:t>
            </a:r>
            <a:r>
              <a:rPr lang="en-US" i="1" dirty="0"/>
              <a:t>conceptual entity </a:t>
            </a:r>
            <a:r>
              <a:rPr lang="en-US" dirty="0"/>
              <a:t>within the </a:t>
            </a:r>
            <a:r>
              <a:rPr lang="en-US" i="1" dirty="0"/>
              <a:t>subject matter </a:t>
            </a:r>
            <a:r>
              <a:rPr lang="en-US" dirty="0"/>
              <a:t>at hand.</a:t>
            </a:r>
          </a:p>
          <a:p>
            <a:pPr marL="0" indent="0"/>
            <a:endParaRPr lang="en-US" dirty="0"/>
          </a:p>
          <a:p>
            <a:pPr marL="0" indent="0"/>
            <a:endParaRPr lang="en-US" dirty="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a:t>Black-Box Testing</a:t>
            </a:r>
          </a:p>
        </p:txBody>
      </p:sp>
      <p:sp>
        <p:nvSpPr>
          <p:cNvPr id="232451" name="Content Placeholder 2"/>
          <p:cNvSpPr>
            <a:spLocks noGrp="1"/>
          </p:cNvSpPr>
          <p:nvPr>
            <p:ph idx="1"/>
          </p:nvPr>
        </p:nvSpPr>
        <p:spPr/>
        <p:txBody>
          <a:bodyPr/>
          <a:lstStyle/>
          <a:p>
            <a:r>
              <a:rPr lang="en-US" dirty="0"/>
              <a:t>Black-box testing tests the system from the outside. </a:t>
            </a:r>
            <a:br>
              <a:rPr lang="en-US" dirty="0"/>
            </a:br>
            <a:endParaRPr lang="en-US" dirty="0"/>
          </a:p>
          <a:p>
            <a:r>
              <a:rPr lang="en-US" dirty="0"/>
              <a:t>Black-box testing knows only:</a:t>
            </a:r>
          </a:p>
          <a:p>
            <a:pPr lvl="1"/>
            <a:r>
              <a:rPr lang="en-US" dirty="0"/>
              <a:t>what the actor wants from the system</a:t>
            </a:r>
          </a:p>
          <a:p>
            <a:pPr lvl="1"/>
            <a:r>
              <a:rPr lang="en-US" dirty="0"/>
              <a:t>the interface</a:t>
            </a:r>
          </a:p>
          <a:p>
            <a:r>
              <a:rPr lang="en-US" dirty="0"/>
              <a:t>It treats the system as  a “black box”.</a:t>
            </a:r>
          </a:p>
          <a:p>
            <a:pPr lvl="1"/>
            <a:endParaRPr lang="en-US" dirty="0"/>
          </a:p>
          <a:p>
            <a:pPr lvl="1"/>
            <a:endParaRPr lang="en-US" dirty="0"/>
          </a:p>
          <a:p>
            <a:pPr lvl="1"/>
            <a:endParaRPr lang="en-US" dirty="0"/>
          </a:p>
          <a:p>
            <a:endParaRPr lang="en-US" dirty="0"/>
          </a:p>
          <a:p>
            <a:endParaRPr lang="en-US" dirty="0"/>
          </a:p>
          <a:p>
            <a:endParaRPr lang="en-US" dirty="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t>White-Box Testing</a:t>
            </a:r>
          </a:p>
        </p:txBody>
      </p:sp>
      <p:sp>
        <p:nvSpPr>
          <p:cNvPr id="242691" name="Content Placeholder 2"/>
          <p:cNvSpPr>
            <a:spLocks noGrp="1"/>
          </p:cNvSpPr>
          <p:nvPr>
            <p:ph idx="1"/>
          </p:nvPr>
        </p:nvSpPr>
        <p:spPr/>
        <p:txBody>
          <a:bodyPr/>
          <a:lstStyle/>
          <a:p>
            <a:r>
              <a:rPr lang="en-US" dirty="0"/>
              <a:t>White-box testing tests the system from the inside.</a:t>
            </a:r>
          </a:p>
          <a:p>
            <a:endParaRPr lang="en-US" sz="1200" dirty="0"/>
          </a:p>
          <a:p>
            <a:r>
              <a:rPr lang="en-US" sz="2400" dirty="0"/>
              <a:t>Advantages of white-box tests include:</a:t>
            </a:r>
          </a:p>
          <a:p>
            <a:pPr lvl="1"/>
            <a:r>
              <a:rPr lang="en-US" sz="2400" dirty="0"/>
              <a:t>Increased visibility and access, enabling </a:t>
            </a:r>
          </a:p>
          <a:p>
            <a:pPr lvl="1"/>
            <a:r>
              <a:rPr lang="en-US" sz="2400" dirty="0"/>
              <a:t>finer-grained, more detailed 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t>White-Box Tests</a:t>
            </a:r>
          </a:p>
        </p:txBody>
      </p:sp>
      <p:sp>
        <p:nvSpPr>
          <p:cNvPr id="243715" name="Content Placeholder 2"/>
          <p:cNvSpPr>
            <a:spLocks noGrp="1"/>
          </p:cNvSpPr>
          <p:nvPr>
            <p:ph idx="1"/>
          </p:nvPr>
        </p:nvSpPr>
        <p:spPr/>
        <p:txBody>
          <a:bodyPr/>
          <a:lstStyle/>
          <a:p>
            <a:r>
              <a:rPr lang="en-US" dirty="0"/>
              <a:t>White-box testing is all about the models.  They can:</a:t>
            </a:r>
          </a:p>
          <a:p>
            <a:pPr lvl="1"/>
            <a:r>
              <a:rPr lang="en-US" dirty="0"/>
              <a:t>Create and delete instances</a:t>
            </a:r>
          </a:p>
          <a:p>
            <a:pPr lvl="1"/>
            <a:r>
              <a:rPr lang="en-US" dirty="0"/>
              <a:t>Access attributes and association links</a:t>
            </a:r>
          </a:p>
          <a:p>
            <a:pPr lvl="1"/>
            <a:r>
              <a:rPr lang="en-US" dirty="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t>Use Cases</a:t>
            </a:r>
          </a:p>
        </p:txBody>
      </p:sp>
      <p:sp>
        <p:nvSpPr>
          <p:cNvPr id="233475" name="Content Placeholder 2"/>
          <p:cNvSpPr>
            <a:spLocks noGrp="1"/>
          </p:cNvSpPr>
          <p:nvPr>
            <p:ph idx="1"/>
          </p:nvPr>
        </p:nvSpPr>
        <p:spPr/>
        <p:txBody>
          <a:bodyPr/>
          <a:lstStyle/>
          <a:p>
            <a:r>
              <a:rPr lang="en-US" dirty="0"/>
              <a:t>A use case says how a role uses a system to meet some goal.</a:t>
            </a:r>
          </a:p>
          <a:p>
            <a:endParaRPr lang="en-US" dirty="0"/>
          </a:p>
          <a:p>
            <a:r>
              <a:rPr lang="en-US" dirty="0"/>
              <a:t>Therefore, the use case becomes the basis for building tests.</a:t>
            </a:r>
          </a:p>
          <a:p>
            <a:endParaRPr lang="en-US" dirty="0"/>
          </a:p>
          <a:p>
            <a:r>
              <a:rPr lang="en-US" dirty="0"/>
              <a:t>Testing requires:</a:t>
            </a:r>
          </a:p>
          <a:p>
            <a:pPr lvl="1"/>
            <a:r>
              <a:rPr lang="en-US" dirty="0"/>
              <a:t>Preconditions</a:t>
            </a:r>
          </a:p>
          <a:p>
            <a:pPr lvl="1"/>
            <a:r>
              <a:rPr lang="en-US" dirty="0"/>
              <a:t>Stimulus</a:t>
            </a:r>
          </a:p>
          <a:p>
            <a:pPr lvl="1"/>
            <a:r>
              <a:rPr lang="en-US" dirty="0"/>
              <a:t>(Expected) </a:t>
            </a:r>
            <a:r>
              <a:rPr lang="en-US" dirty="0" err="1"/>
              <a:t>Postconditions</a:t>
            </a:r>
            <a:endParaRPr lang="en-US" dirty="0"/>
          </a:p>
          <a:p>
            <a:pPr lvl="1"/>
            <a:r>
              <a:rPr lang="en-US" dirty="0"/>
              <a:t>(Actual) </a:t>
            </a:r>
            <a:r>
              <a:rPr lang="en-US" dirty="0" err="1"/>
              <a:t>Postconditions</a:t>
            </a:r>
            <a:endParaRPr lang="en-US" dirty="0"/>
          </a:p>
          <a:p>
            <a:pPr lvl="1"/>
            <a:r>
              <a:rPr lang="en-US" dirty="0"/>
              <a:t>A determination</a:t>
            </a:r>
          </a:p>
          <a:p>
            <a:endParaRPr lang="en-US" dirty="0"/>
          </a:p>
          <a:p>
            <a:endParaRPr lang="en-US" dirty="0"/>
          </a:p>
          <a:p>
            <a:endParaRPr lang="en-US" dirty="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a:p>
          <a:p>
            <a:pPr algn="ctr"/>
            <a:r>
              <a:rPr lang="en-US" sz="2200" dirty="0"/>
              <a:t>(Except for the last two!)</a:t>
            </a:r>
          </a:p>
        </p:txBody>
      </p:sp>
    </p:spTree>
    <p:extLst>
      <p:ext uri="{BB962C8B-B14F-4D97-AF65-F5344CB8AC3E}">
        <p14:creationId xmlns:p14="http://schemas.microsoft.com/office/powerpoint/2010/main" val="7236119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t>Testbench</a:t>
            </a:r>
          </a:p>
        </p:txBody>
      </p:sp>
      <p:sp>
        <p:nvSpPr>
          <p:cNvPr id="235523" name="Content Placeholder 2"/>
          <p:cNvSpPr>
            <a:spLocks noGrp="1"/>
          </p:cNvSpPr>
          <p:nvPr>
            <p:ph idx="1"/>
          </p:nvPr>
        </p:nvSpPr>
        <p:spPr/>
        <p:txBody>
          <a:bodyPr/>
          <a:lstStyle/>
          <a:p>
            <a:r>
              <a:rPr lang="en-US" dirty="0"/>
              <a:t>A </a:t>
            </a:r>
            <a:r>
              <a:rPr lang="en-US" dirty="0" err="1"/>
              <a:t>testbench</a:t>
            </a:r>
            <a:r>
              <a:rPr lang="en-US" dirty="0"/>
              <a:t> supplies:</a:t>
            </a:r>
          </a:p>
          <a:p>
            <a:pPr marL="342900" indent="-342900">
              <a:buSzPct val="150000"/>
              <a:buFont typeface="Arial"/>
              <a:buChar char="•"/>
            </a:pPr>
            <a:r>
              <a:rPr lang="en-US" dirty="0"/>
              <a:t>The test 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p>
          <a:p>
            <a:pPr marL="342900" indent="-342900">
              <a:buSzPct val="150000"/>
              <a:buFont typeface="Arial"/>
              <a:buChar char="•"/>
            </a:pPr>
            <a:r>
              <a:rPr lang="en-US" dirty="0"/>
              <a:t>The test suite</a:t>
            </a:r>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t>Testing Structure</a:t>
            </a:r>
          </a:p>
        </p:txBody>
      </p:sp>
      <p:sp>
        <p:nvSpPr>
          <p:cNvPr id="236547" name="Content Placeholder 2"/>
          <p:cNvSpPr>
            <a:spLocks noGrp="1"/>
          </p:cNvSpPr>
          <p:nvPr>
            <p:ph idx="1"/>
          </p:nvPr>
        </p:nvSpPr>
        <p:spPr/>
        <p:txBody>
          <a:bodyPr/>
          <a:lstStyle/>
          <a:p>
            <a:r>
              <a:rPr lang="en-US" dirty="0" err="1"/>
              <a:t>Soooooo</a:t>
            </a:r>
            <a:r>
              <a:rPr lang="en-US" dirty="0"/>
              <a:t>, create a:</a:t>
            </a:r>
          </a:p>
          <a:p>
            <a:pPr lvl="1"/>
            <a:r>
              <a:rPr lang="en-US" dirty="0"/>
              <a:t>Test bench component with appropriate interfaces, then</a:t>
            </a:r>
          </a:p>
          <a:p>
            <a:pPr lvl="1"/>
            <a:r>
              <a:rPr lang="en-US" dirty="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Test </a:t>
                </a:r>
                <a:r>
                  <a:rPr lang="en-US" dirty="0"/>
                  <a:t>B</a:t>
                </a:r>
                <a:r>
                  <a:rPr kumimoji="0" lang="en-US" sz="1800" b="0" i="0" u="none" strike="noStrike" cap="none" normalizeH="0" baseline="0" dirty="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Models </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Under </a:t>
              </a:r>
              <a:br>
                <a:rPr kumimoji="0" lang="en-US" sz="1800" b="0" i="0" u="none" strike="noStrike" cap="none" normalizeH="0" baseline="0" dirty="0">
                  <a:ln>
                    <a:noFill/>
                  </a:ln>
                  <a:solidFill>
                    <a:schemeClr val="tx1"/>
                  </a:solidFill>
                  <a:effectLst/>
                  <a:latin typeface="Arial" charset="0"/>
                </a:rPr>
              </a:br>
              <a:r>
                <a:rPr lang="en-US" dirty="0"/>
                <a:t>T</a:t>
              </a:r>
              <a:r>
                <a:rPr kumimoji="0" lang="en-US" sz="1800" b="0" i="0" u="none" strike="noStrike" cap="none" normalizeH="0" baseline="0" dirty="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t>Use a Model</a:t>
            </a:r>
          </a:p>
        </p:txBody>
      </p:sp>
      <p:sp>
        <p:nvSpPr>
          <p:cNvPr id="237571" name="Content Placeholder 2"/>
          <p:cNvSpPr>
            <a:spLocks noGrp="1"/>
          </p:cNvSpPr>
          <p:nvPr>
            <p:ph idx="1"/>
          </p:nvPr>
        </p:nvSpPr>
        <p:spPr/>
        <p:txBody>
          <a:bodyPr/>
          <a:lstStyle/>
          <a:p>
            <a:r>
              <a:rPr lang="en-US" dirty="0"/>
              <a:t>Use action language functions to establish preconditions, inject the initial stimulus and verify </a:t>
            </a:r>
            <a:r>
              <a:rPr lang="en-US" dirty="0" err="1"/>
              <a:t>postconditions</a:t>
            </a:r>
            <a:r>
              <a:rPr lang="en-US" dirty="0"/>
              <a:t>.</a:t>
            </a:r>
          </a:p>
          <a:p>
            <a:endParaRPr lang="en-US" dirty="0"/>
          </a:p>
          <a:p>
            <a:r>
              <a:rPr lang="en-US" dirty="0"/>
              <a:t>When necessary, use state models to</a:t>
            </a:r>
          </a:p>
          <a:p>
            <a:pPr lvl="1"/>
            <a:r>
              <a:rPr lang="en-US" dirty="0"/>
              <a:t>inject additional stimuli, </a:t>
            </a:r>
          </a:p>
          <a:p>
            <a:pPr lvl="1"/>
            <a:r>
              <a:rPr lang="en-US" dirty="0"/>
              <a:t>receive responses from </a:t>
            </a:r>
            <a:br>
              <a:rPr lang="en-US" dirty="0"/>
            </a:br>
            <a:r>
              <a:rPr lang="en-US" dirty="0"/>
              <a:t>models under test, </a:t>
            </a:r>
          </a:p>
          <a:p>
            <a:pPr lvl="1"/>
            <a:r>
              <a:rPr lang="en-US" dirty="0"/>
              <a:t>Detect completion</a:t>
            </a:r>
          </a:p>
          <a:p>
            <a:endParaRPr lang="en-US" dirty="0"/>
          </a:p>
          <a:p>
            <a:endParaRPr lang="en-US" dirty="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a:t> …..</a:t>
            </a:r>
          </a:p>
        </p:txBody>
      </p:sp>
    </p:spTree>
    <p:extLst>
      <p:ext uri="{BB962C8B-B14F-4D97-AF65-F5344CB8AC3E}">
        <p14:creationId xmlns:p14="http://schemas.microsoft.com/office/powerpoint/2010/main" val="1447836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a:t>Workshop</a:t>
            </a:r>
          </a:p>
        </p:txBody>
      </p:sp>
      <p:sp>
        <p:nvSpPr>
          <p:cNvPr id="246787" name="Content Placeholder 2"/>
          <p:cNvSpPr>
            <a:spLocks noGrp="1"/>
          </p:cNvSpPr>
          <p:nvPr>
            <p:ph idx="1"/>
          </p:nvPr>
        </p:nvSpPr>
        <p:spPr/>
        <p:txBody>
          <a:bodyPr/>
          <a:lstStyle/>
          <a:p>
            <a:r>
              <a:rPr lang="en-US" dirty="0"/>
              <a:t>Build a modeled test case</a:t>
            </a:r>
            <a:r>
              <a:rPr lang="en-US"/>
              <a:t>, covering UC01 </a:t>
            </a:r>
            <a:r>
              <a:rPr lang="en-US" dirty="0"/>
              <a:t>for the </a:t>
            </a:r>
            <a:r>
              <a:rPr lang="en-US"/>
              <a:t>GPS Watch. </a:t>
            </a:r>
            <a:endParaRPr lang="en-US" dirty="0"/>
          </a:p>
        </p:txBody>
      </p:sp>
    </p:spTree>
    <p:extLst>
      <p:ext uri="{BB962C8B-B14F-4D97-AF65-F5344CB8AC3E}">
        <p14:creationId xmlns:p14="http://schemas.microsoft.com/office/powerpoint/2010/main" val="39263455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13</a:t>
            </a:r>
          </a:p>
        </p:txBody>
      </p:sp>
    </p:spTree>
    <p:extLst>
      <p:ext uri="{BB962C8B-B14F-4D97-AF65-F5344CB8AC3E}">
        <p14:creationId xmlns:p14="http://schemas.microsoft.com/office/powerpoint/2010/main" val="2105954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Class</a:t>
            </a:r>
          </a:p>
        </p:txBody>
      </p:sp>
      <p:sp>
        <p:nvSpPr>
          <p:cNvPr id="22531" name="Content Placeholder 2"/>
          <p:cNvSpPr>
            <a:spLocks noGrp="1"/>
          </p:cNvSpPr>
          <p:nvPr>
            <p:ph idx="1"/>
          </p:nvPr>
        </p:nvSpPr>
        <p:spPr/>
        <p:txBody>
          <a:bodyPr/>
          <a:lstStyle/>
          <a:p>
            <a:pPr marL="0" indent="0"/>
            <a:r>
              <a:rPr lang="en-US" dirty="0"/>
              <a:t>A </a:t>
            </a:r>
            <a:r>
              <a:rPr lang="en-US" i="1" dirty="0"/>
              <a:t>class </a:t>
            </a:r>
            <a:r>
              <a:rPr lang="en-US" dirty="0"/>
              <a:t>represents a </a:t>
            </a:r>
            <a:r>
              <a:rPr lang="en-US" i="1" dirty="0"/>
              <a:t>set</a:t>
            </a:r>
            <a:r>
              <a:rPr lang="en-US" dirty="0"/>
              <a:t> of instances that all:</a:t>
            </a:r>
          </a:p>
          <a:p>
            <a:pPr lvl="1"/>
            <a:r>
              <a:rPr lang="en-US" dirty="0"/>
              <a:t>have the same behavior</a:t>
            </a:r>
          </a:p>
          <a:p>
            <a:pPr lvl="1"/>
            <a:r>
              <a:rPr lang="en-US" dirty="0"/>
              <a:t>are described in the same way</a:t>
            </a:r>
          </a:p>
          <a:p>
            <a:pPr lvl="1">
              <a:buFont typeface="Monotype Sorts" charset="2"/>
              <a:buNone/>
            </a:pPr>
            <a:endParaRPr lang="en-US" dirty="0"/>
          </a:p>
          <a:p>
            <a:pPr lvl="1"/>
            <a:endParaRPr lang="en-US" dirty="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a:t>Motivational Discussion</a:t>
            </a:r>
          </a:p>
          <a:p>
            <a:pPr marL="342900" lvl="0" indent="-342900">
              <a:buSzPct val="125000"/>
              <a:buFont typeface="Arial"/>
              <a:buChar char="•"/>
            </a:pPr>
            <a:r>
              <a:rPr lang="en-US" dirty="0"/>
              <a:t>Tool Introduction</a:t>
            </a:r>
          </a:p>
          <a:p>
            <a:pPr marL="342900" lvl="0" indent="-342900">
              <a:buSzPct val="125000"/>
              <a:buFont typeface="Arial"/>
              <a:buChar char="•"/>
            </a:pPr>
            <a:r>
              <a:rPr lang="en-US" dirty="0"/>
              <a:t>Requirements Clarification</a:t>
            </a:r>
          </a:p>
          <a:p>
            <a:pPr marL="342900" lvl="0" indent="-342900">
              <a:buSzPct val="125000"/>
              <a:buFont typeface="Arial"/>
              <a:buChar char="•"/>
            </a:pPr>
            <a:r>
              <a:rPr lang="en-US" dirty="0"/>
              <a:t>Basic </a:t>
            </a:r>
            <a:r>
              <a:rPr lang="en-US" dirty="0" err="1"/>
              <a:t>xtUML</a:t>
            </a:r>
            <a:r>
              <a:rPr lang="en-US" dirty="0"/>
              <a:t> Modeling</a:t>
            </a:r>
          </a:p>
          <a:p>
            <a:pPr marL="342900" lvl="0" indent="-342900">
              <a:buSzPct val="125000"/>
              <a:buFont typeface="Arial"/>
              <a:buChar char="•"/>
            </a:pPr>
            <a:r>
              <a:rPr lang="en-US" dirty="0"/>
              <a:t>Tool Training</a:t>
            </a:r>
          </a:p>
          <a:p>
            <a:pPr marL="342900" lvl="0" indent="-342900">
              <a:buSzPct val="125000"/>
              <a:buFont typeface="Arial"/>
              <a:buChar char="•"/>
            </a:pPr>
            <a:r>
              <a:rPr lang="en-US" dirty="0"/>
              <a:t>Completion of Case Study Model</a:t>
            </a:r>
          </a:p>
          <a:p>
            <a:pPr marL="342900" lvl="0" indent="-342900">
              <a:buSzPct val="125000"/>
              <a:buFont typeface="Arial"/>
              <a:buChar char="•"/>
            </a:pPr>
            <a:r>
              <a:rPr lang="en-US" dirty="0"/>
              <a:t>Team Modeling Exercise</a:t>
            </a:r>
          </a:p>
          <a:p>
            <a:pPr marL="342900" lvl="0" indent="-342900">
              <a:buSzPct val="125000"/>
              <a:buFont typeface="Arial"/>
              <a:buChar char="•"/>
            </a:pPr>
            <a:r>
              <a:rPr lang="en-US" dirty="0"/>
              <a:t>Advanced </a:t>
            </a:r>
            <a:r>
              <a:rPr lang="en-US" dirty="0" err="1"/>
              <a:t>xtUML</a:t>
            </a:r>
            <a:r>
              <a:rPr lang="en-US" dirty="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You are here</a:t>
            </a:r>
            <a:endParaRPr kumimoji="0" lang="en-US" sz="1800" b="0" i="0" u="none" strike="noStrike" cap="none" normalizeH="0" baseline="0" dirty="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lstStyle/>
          <a:p>
            <a:r>
              <a:rPr lang="en-US" dirty="0"/>
              <a:t>How to be most effective in workshops?</a:t>
            </a:r>
          </a:p>
          <a:p>
            <a:pPr lvl="1"/>
            <a:r>
              <a:rPr lang="en-US" dirty="0" err="1"/>
              <a:t>Bridgepoint</a:t>
            </a:r>
            <a:r>
              <a:rPr lang="en-US" dirty="0"/>
              <a:t>?  </a:t>
            </a:r>
          </a:p>
          <a:p>
            <a:pPr lvl="2"/>
            <a:r>
              <a:rPr lang="en-US" dirty="0"/>
              <a:t>No.  Focus is on modeling.</a:t>
            </a:r>
          </a:p>
          <a:p>
            <a:pPr lvl="1"/>
            <a:r>
              <a:rPr lang="en-US" dirty="0"/>
              <a:t>Post-it notes?</a:t>
            </a:r>
          </a:p>
          <a:p>
            <a:pPr lvl="2"/>
            <a:r>
              <a:rPr lang="en-US" dirty="0"/>
              <a:t>Yes.  Easy to move around, delete, rewrite</a:t>
            </a:r>
          </a:p>
          <a:p>
            <a:pPr lvl="2"/>
            <a:r>
              <a:rPr lang="en-US" dirty="0"/>
              <a:t>Use them for classes, states, components</a:t>
            </a:r>
          </a:p>
          <a:p>
            <a:pPr lvl="1"/>
            <a:r>
              <a:rPr lang="en-US" dirty="0"/>
              <a:t>Flipcharts?</a:t>
            </a:r>
          </a:p>
          <a:p>
            <a:pPr lvl="2"/>
            <a:r>
              <a:rPr lang="en-US" dirty="0"/>
              <a:t>Yes.  Good for collaboration.</a:t>
            </a:r>
          </a:p>
          <a:p>
            <a:pPr lvl="2"/>
            <a:r>
              <a:rPr lang="en-US" dirty="0"/>
              <a:t>Use for model canvas; post-it notes + drawn lines</a:t>
            </a:r>
          </a:p>
          <a:p>
            <a:pPr lvl="1"/>
            <a:r>
              <a:rPr lang="en-US" dirty="0"/>
              <a:t>Phone cameras?</a:t>
            </a:r>
          </a:p>
          <a:p>
            <a:pPr lvl="2"/>
            <a:r>
              <a:rPr lang="en-US" dirty="0"/>
              <a:t>Useful for capturing prior versions</a:t>
            </a:r>
          </a:p>
        </p:txBody>
      </p:sp>
    </p:spTree>
    <p:extLst>
      <p:ext uri="{BB962C8B-B14F-4D97-AF65-F5344CB8AC3E}">
        <p14:creationId xmlns:p14="http://schemas.microsoft.com/office/powerpoint/2010/main" val="143927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Start with the Requirements!</a:t>
            </a:r>
          </a:p>
        </p:txBody>
      </p:sp>
      <p:sp>
        <p:nvSpPr>
          <p:cNvPr id="40963" name="Content Placeholder 2"/>
          <p:cNvSpPr>
            <a:spLocks noGrp="1"/>
          </p:cNvSpPr>
          <p:nvPr>
            <p:ph idx="1"/>
          </p:nvPr>
        </p:nvSpPr>
        <p:spPr/>
        <p:txBody>
          <a:bodyPr/>
          <a:lstStyle/>
          <a:p>
            <a:pPr marL="0" indent="0"/>
            <a:r>
              <a:rPr lang="en-US" dirty="0"/>
              <a:t>Re-read the requirements, as clarified.</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lvl="1"/>
            <a:endParaRPr lang="en-US" dirty="0"/>
          </a:p>
          <a:p>
            <a:pPr marL="0" indent="0"/>
            <a:endParaRPr lang="en-US" dirty="0"/>
          </a:p>
          <a:p>
            <a:pPr marL="0" indent="0"/>
            <a:endParaRPr lang="en-US" dirty="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a:p>
          <a:p>
            <a:pPr marL="541338" indent="-541338"/>
            <a:r>
              <a:rPr lang="en-US" sz="1400" u="sng" dirty="0"/>
              <a:t>Use Case Name/Number</a:t>
            </a:r>
          </a:p>
          <a:p>
            <a:pPr marL="541338" indent="-541338"/>
            <a:endParaRPr lang="en-US" sz="1400" dirty="0"/>
          </a:p>
          <a:p>
            <a:pPr marL="541338" indent="-541338"/>
            <a:r>
              <a:rPr lang="en-US" sz="1400" dirty="0"/>
              <a:t>Pre-conditions:</a:t>
            </a:r>
          </a:p>
          <a:p>
            <a:pPr marL="541338" indent="-541338"/>
            <a:endParaRPr lang="en-US" sz="1400" dirty="0"/>
          </a:p>
          <a:p>
            <a:pPr marL="541338" indent="-541338"/>
            <a:r>
              <a:rPr lang="en-US" sz="1400" dirty="0"/>
              <a:t>Post-conditions:</a:t>
            </a:r>
          </a:p>
          <a:p>
            <a:pPr marL="541338" indent="-541338"/>
            <a:endParaRPr lang="en-US" sz="1400" dirty="0"/>
          </a:p>
          <a:p>
            <a:pPr marL="541338" indent="-541338"/>
            <a:r>
              <a:rPr lang="en-US" sz="1400" dirty="0"/>
              <a:t>Scenario:</a:t>
            </a:r>
          </a:p>
          <a:p>
            <a:pPr marL="541338" indent="-541338"/>
            <a:endParaRPr lang="en-US" sz="1400" dirty="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a:t>Abstraction Blitz</a:t>
            </a:r>
          </a:p>
        </p:txBody>
      </p:sp>
      <p:sp>
        <p:nvSpPr>
          <p:cNvPr id="89092" name="Content Placeholder 4"/>
          <p:cNvSpPr>
            <a:spLocks noGrp="1"/>
          </p:cNvSpPr>
          <p:nvPr>
            <p:ph idx="1"/>
          </p:nvPr>
        </p:nvSpPr>
        <p:spPr/>
        <p:txBody>
          <a:bodyPr/>
          <a:lstStyle/>
          <a:p>
            <a:r>
              <a:rPr lang="en-US" dirty="0"/>
              <a:t>A </a:t>
            </a:r>
            <a:r>
              <a:rPr lang="en-US" i="1" dirty="0"/>
              <a:t>blitz </a:t>
            </a:r>
            <a:r>
              <a:rPr lang="en-US" dirty="0"/>
              <a:t>is a technique for getting started.</a:t>
            </a:r>
          </a:p>
          <a:p>
            <a:endParaRPr lang="en-US" dirty="0"/>
          </a:p>
          <a:p>
            <a:r>
              <a:rPr lang="en-US" dirty="0"/>
              <a:t>There are no wrong answers.</a:t>
            </a:r>
          </a:p>
          <a:p>
            <a:pPr lvl="1"/>
            <a:r>
              <a:rPr lang="en-US" dirty="0"/>
              <a:t>We don’t categorize</a:t>
            </a:r>
          </a:p>
          <a:p>
            <a:pPr lvl="1"/>
            <a:r>
              <a:rPr lang="en-US" dirty="0"/>
              <a:t>We don’t organize</a:t>
            </a:r>
          </a:p>
          <a:p>
            <a:pPr lvl="1"/>
            <a:r>
              <a:rPr lang="en-US" dirty="0"/>
              <a:t>We don’t evaluate</a:t>
            </a:r>
          </a:p>
          <a:p>
            <a:pPr lvl="1"/>
            <a:endParaRPr lang="en-US" dirty="0"/>
          </a:p>
          <a:p>
            <a:pPr lvl="1"/>
            <a:r>
              <a:rPr lang="en-US" dirty="0"/>
              <a:t>We </a:t>
            </a:r>
            <a:r>
              <a:rPr lang="en-US" i="1" dirty="0"/>
              <a:t>just enumerate</a:t>
            </a:r>
          </a:p>
          <a:p>
            <a:endParaRPr lang="en-US" dirty="0"/>
          </a:p>
          <a:p>
            <a:r>
              <a:rPr lang="en-US" dirty="0"/>
              <a:t>The purpose is to provide a starting point.</a:t>
            </a:r>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a:t>Finding Classes</a:t>
            </a:r>
            <a:endParaRPr lang="en-US"/>
          </a:p>
        </p:txBody>
      </p:sp>
      <p:sp>
        <p:nvSpPr>
          <p:cNvPr id="45059" name="Rectangle 3"/>
          <p:cNvSpPr>
            <a:spLocks noGrp="1" noChangeArrowheads="1"/>
          </p:cNvSpPr>
          <p:nvPr>
            <p:ph type="body" idx="1"/>
          </p:nvPr>
        </p:nvSpPr>
        <p:spPr/>
        <p:txBody>
          <a:bodyPr/>
          <a:lstStyle/>
          <a:p>
            <a:pPr lvl="1"/>
            <a:r>
              <a:rPr lang="en-GB" dirty="0"/>
              <a:t>Tangible</a:t>
            </a:r>
          </a:p>
          <a:p>
            <a:pPr lvl="1"/>
            <a:endParaRPr lang="en-GB" dirty="0"/>
          </a:p>
          <a:p>
            <a:pPr lvl="1"/>
            <a:r>
              <a:rPr lang="en-GB" dirty="0"/>
              <a:t>Intangible</a:t>
            </a:r>
          </a:p>
          <a:p>
            <a:pPr lvl="1"/>
            <a:endParaRPr lang="en-GB" dirty="0"/>
          </a:p>
          <a:p>
            <a:pPr lvl="1"/>
            <a:r>
              <a:rPr lang="en-GB" dirty="0"/>
              <a:t>Role</a:t>
            </a:r>
            <a:br>
              <a:rPr lang="en-GB" dirty="0"/>
            </a:br>
            <a:endParaRPr lang="en-GB" dirty="0"/>
          </a:p>
          <a:p>
            <a:pPr lvl="1"/>
            <a:r>
              <a:rPr lang="en-GB" dirty="0"/>
              <a:t>Incident</a:t>
            </a:r>
          </a:p>
          <a:p>
            <a:pPr lvl="1"/>
            <a:endParaRPr lang="en-GB" dirty="0"/>
          </a:p>
          <a:p>
            <a:pPr lvl="1"/>
            <a:r>
              <a:rPr lang="en-GB" dirty="0"/>
              <a:t>Interaction</a:t>
            </a:r>
          </a:p>
          <a:p>
            <a:pPr lvl="1"/>
            <a:endParaRPr lang="en-GB" dirty="0"/>
          </a:p>
          <a:p>
            <a:pPr lvl="1"/>
            <a:r>
              <a:rPr lang="en-GB" dirty="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Tangible Classes</a:t>
            </a:r>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a:t>Airport</a:t>
            </a:r>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a:t>Elevator</a:t>
            </a:r>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a:t>Airplane</a:t>
            </a:r>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a:t>Runway</a:t>
            </a:r>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a:t>Shaft</a:t>
            </a:r>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a:t>Door</a:t>
            </a:r>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a:t>Buttons</a:t>
            </a:r>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a:t>Cabin</a:t>
            </a:r>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airplane</a:t>
                      </a:r>
                      <a:endParaRPr lang="en-US" sz="2200" dirty="0">
                        <a:latin typeface="Verdana"/>
                        <a:cs typeface="Verdana"/>
                      </a:endParaRPr>
                    </a:p>
                  </a:txBody>
                  <a:tcPr/>
                </a:tc>
                <a:tc>
                  <a:txBody>
                    <a:bodyPr/>
                    <a:lstStyle/>
                    <a:p>
                      <a:pPr marL="342900" indent="-342900">
                        <a:buFont typeface="Arial"/>
                        <a:buChar char="•"/>
                      </a:pPr>
                      <a:r>
                        <a:rPr lang="en-US" sz="2200" dirty="0"/>
                        <a:t> message</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valve</a:t>
                      </a:r>
                      <a:endParaRPr lang="en-US" sz="2200" dirty="0">
                        <a:latin typeface="Verdana"/>
                        <a:cs typeface="Verdana"/>
                      </a:endParaRPr>
                    </a:p>
                  </a:txBody>
                  <a:tcPr/>
                </a:tc>
                <a:tc>
                  <a:txBody>
                    <a:bodyPr/>
                    <a:lstStyle/>
                    <a:p>
                      <a:pPr marL="342900" indent="-342900">
                        <a:buFont typeface="Arial"/>
                        <a:buChar char="•"/>
                      </a:pPr>
                      <a:r>
                        <a:rPr lang="en-US" sz="2200" dirty="0"/>
                        <a:t> robot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circuit breaker</a:t>
                      </a:r>
                      <a:endParaRPr lang="en-US" sz="2200" dirty="0">
                        <a:latin typeface="Verdana"/>
                        <a:cs typeface="Verdana"/>
                      </a:endParaRPr>
                    </a:p>
                  </a:txBody>
                  <a:tcPr/>
                </a:tc>
                <a:tc>
                  <a:txBody>
                    <a:bodyPr/>
                    <a:lstStyle/>
                    <a:p>
                      <a:pPr marL="342900" indent="-342900">
                        <a:buFont typeface="Arial"/>
                        <a:buChar char="•"/>
                      </a:pPr>
                      <a:r>
                        <a:rPr lang="en-US" sz="2200" dirty="0"/>
                        <a:t> power</a:t>
                      </a:r>
                      <a:r>
                        <a:rPr lang="en-US" sz="2200" baseline="0" dirty="0"/>
                        <a:t> supply</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dog</a:t>
                      </a:r>
                      <a:endParaRPr lang="en-US" sz="2200" dirty="0">
                        <a:latin typeface="Verdana"/>
                        <a:cs typeface="Verdana"/>
                      </a:endParaRPr>
                    </a:p>
                  </a:txBody>
                  <a:tcPr/>
                </a:tc>
                <a:tc>
                  <a:txBody>
                    <a:bodyPr/>
                    <a:lstStyle/>
                    <a:p>
                      <a:pPr marL="342900" indent="-342900">
                        <a:buFont typeface="Arial"/>
                        <a:buChar char="•"/>
                      </a:pPr>
                      <a:r>
                        <a:rPr lang="en-US" sz="2200" dirty="0"/>
                        <a:t> dog</a:t>
                      </a:r>
                      <a:r>
                        <a:rPr lang="en-US" sz="2200" baseline="0" dirty="0"/>
                        <a:t> owner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elevator</a:t>
                      </a:r>
                      <a:endParaRPr lang="en-US" sz="2200" dirty="0">
                        <a:latin typeface="Verdana"/>
                        <a:cs typeface="Verdana"/>
                      </a:endParaRPr>
                    </a:p>
                  </a:txBody>
                  <a:tcPr/>
                </a:tc>
                <a:tc>
                  <a:txBody>
                    <a:bodyPr/>
                    <a:lstStyle/>
                    <a:p>
                      <a:pPr marL="342900" indent="-342900">
                        <a:buFont typeface="Arial"/>
                        <a:buChar char="•"/>
                      </a:pPr>
                      <a:r>
                        <a:rPr lang="en-US" sz="2200" dirty="0"/>
                        <a:t> cabin</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as Classes</a:t>
            </a:r>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broker</a:t>
                      </a:r>
                      <a:endParaRPr lang="en-US" sz="2200" dirty="0">
                        <a:latin typeface="Verdana"/>
                        <a:cs typeface="Verdana"/>
                      </a:endParaRPr>
                    </a:p>
                  </a:txBody>
                  <a:tcPr/>
                </a:tc>
                <a:tc>
                  <a:txBody>
                    <a:bodyPr/>
                    <a:lstStyle/>
                    <a:p>
                      <a:pPr marL="342900" indent="-342900">
                        <a:buFont typeface="Arial"/>
                        <a:buChar char="•"/>
                      </a:pPr>
                      <a:r>
                        <a:rPr lang="en-US" sz="2200" dirty="0"/>
                        <a:t> client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landlord</a:t>
                      </a:r>
                      <a:endParaRPr lang="en-US" sz="2200" dirty="0">
                        <a:latin typeface="Verdana"/>
                        <a:cs typeface="Verdana"/>
                      </a:endParaRPr>
                    </a:p>
                  </a:txBody>
                  <a:tcPr/>
                </a:tc>
                <a:tc>
                  <a:txBody>
                    <a:bodyPr/>
                    <a:lstStyle/>
                    <a:p>
                      <a:pPr marL="342900" indent="-342900">
                        <a:buFont typeface="Arial"/>
                        <a:buChar char="•"/>
                      </a:pPr>
                      <a:r>
                        <a:rPr lang="en-US" sz="2200" dirty="0"/>
                        <a:t> tenant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customer</a:t>
                      </a:r>
                      <a:endParaRPr lang="en-US" sz="2200" dirty="0">
                        <a:latin typeface="Verdana"/>
                        <a:cs typeface="Verdana"/>
                      </a:endParaRPr>
                    </a:p>
                  </a:txBody>
                  <a:tcPr/>
                </a:tc>
                <a:tc>
                  <a:txBody>
                    <a:bodyPr/>
                    <a:lstStyle/>
                    <a:p>
                      <a:pPr marL="342900" indent="-342900">
                        <a:buFont typeface="Arial"/>
                        <a:buChar char="•"/>
                      </a:pPr>
                      <a:r>
                        <a:rPr lang="en-US" sz="2200" dirty="0"/>
                        <a:t> account holder</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passenger</a:t>
                      </a:r>
                      <a:endParaRPr lang="en-US" sz="2200" dirty="0">
                        <a:latin typeface="Verdana"/>
                        <a:cs typeface="Verdana"/>
                      </a:endParaRPr>
                    </a:p>
                  </a:txBody>
                  <a:tcPr/>
                </a:tc>
                <a:tc>
                  <a:txBody>
                    <a:bodyPr/>
                    <a:lstStyle/>
                    <a:p>
                      <a:pPr marL="342900" indent="-342900">
                        <a:buFont typeface="Arial"/>
                        <a:buChar char="•"/>
                      </a:pPr>
                      <a:r>
                        <a:rPr lang="en-US" sz="2200" dirty="0"/>
                        <a:t> administrator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pilot</a:t>
                      </a:r>
                      <a:endParaRPr lang="en-US" sz="2200" dirty="0">
                        <a:latin typeface="Verdana"/>
                        <a:cs typeface="Verdana"/>
                      </a:endParaRPr>
                    </a:p>
                  </a:txBody>
                  <a:tcPr/>
                </a:tc>
                <a:tc>
                  <a:txBody>
                    <a:bodyPr/>
                    <a:lstStyle/>
                    <a:p>
                      <a:pPr marL="342900" indent="-342900">
                        <a:buFont typeface="Arial"/>
                        <a:buChar char="•"/>
                      </a:pPr>
                      <a:r>
                        <a:rPr lang="en-US" sz="2200" dirty="0"/>
                        <a:t> air traffic controller</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Classes</a:t>
            </a:r>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performance</a:t>
                      </a:r>
                      <a:endParaRPr lang="en-US" sz="2200" dirty="0">
                        <a:latin typeface="Verdana"/>
                        <a:cs typeface="Verdana"/>
                      </a:endParaRPr>
                    </a:p>
                  </a:txBody>
                  <a:tcPr/>
                </a:tc>
                <a:tc>
                  <a:txBody>
                    <a:bodyPr/>
                    <a:lstStyle/>
                    <a:p>
                      <a:pPr marL="342900" indent="-342900">
                        <a:buFont typeface="Arial"/>
                        <a:buChar char="•"/>
                      </a:pPr>
                      <a:r>
                        <a:rPr lang="en-US" sz="2200" dirty="0"/>
                        <a:t> visit</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system crash</a:t>
                      </a:r>
                      <a:endParaRPr lang="en-US" sz="2200" dirty="0">
                        <a:latin typeface="Verdana"/>
                        <a:cs typeface="Verdana"/>
                      </a:endParaRPr>
                    </a:p>
                  </a:txBody>
                  <a:tcPr/>
                </a:tc>
                <a:tc>
                  <a:txBody>
                    <a:bodyPr/>
                    <a:lstStyle/>
                    <a:p>
                      <a:pPr marL="342900" indent="-342900">
                        <a:buFont typeface="Arial"/>
                        <a:buChar char="•"/>
                      </a:pPr>
                      <a:r>
                        <a:rPr lang="en-US" sz="2200" dirty="0"/>
                        <a:t> event</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breakdown</a:t>
                      </a:r>
                      <a:endParaRPr lang="en-US" sz="2200" dirty="0">
                        <a:latin typeface="Verdana"/>
                        <a:cs typeface="Verdana"/>
                      </a:endParaRPr>
                    </a:p>
                  </a:txBody>
                  <a:tcPr/>
                </a:tc>
                <a:tc>
                  <a:txBody>
                    <a:bodyPr/>
                    <a:lstStyle/>
                    <a:p>
                      <a:pPr marL="342900" indent="-342900">
                        <a:buFont typeface="Arial"/>
                        <a:buChar char="•"/>
                      </a:pPr>
                      <a:r>
                        <a:rPr lang="en-US" sz="2200" dirty="0"/>
                        <a:t> service call</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request</a:t>
                      </a:r>
                      <a:endParaRPr lang="en-US" sz="2200" dirty="0">
                        <a:latin typeface="Verdana"/>
                        <a:cs typeface="Verdana"/>
                      </a:endParaRPr>
                    </a:p>
                  </a:txBody>
                  <a:tcPr/>
                </a:tc>
                <a:tc>
                  <a:txBody>
                    <a:bodyPr/>
                    <a:lstStyle/>
                    <a:p>
                      <a:pPr marL="342900" indent="-342900">
                        <a:buFont typeface="Arial"/>
                        <a:buChar char="•"/>
                      </a:pPr>
                      <a:r>
                        <a:rPr lang="en-US" sz="2200" dirty="0"/>
                        <a:t> order</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flight</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a:t>Licence</a:t>
              </a:r>
              <a:endParaRPr lang="en-US" dirty="0"/>
            </a:p>
          </p:txBody>
        </p:sp>
      </p:grpSp>
      <p:sp>
        <p:nvSpPr>
          <p:cNvPr id="2" name="Title 1"/>
          <p:cNvSpPr>
            <a:spLocks noGrp="1"/>
          </p:cNvSpPr>
          <p:nvPr>
            <p:ph type="title"/>
          </p:nvPr>
        </p:nvSpPr>
        <p:spPr/>
        <p:txBody>
          <a:bodyPr/>
          <a:lstStyle/>
          <a:p>
            <a:r>
              <a:rPr lang="en-US" dirty="0"/>
              <a:t>Interaction Classes</a:t>
            </a:r>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cable</a:t>
                      </a:r>
                      <a:endParaRPr lang="en-US" sz="2200" dirty="0">
                        <a:latin typeface="Verdana"/>
                        <a:cs typeface="Verdana"/>
                      </a:endParaRPr>
                    </a:p>
                  </a:txBody>
                  <a:tcPr/>
                </a:tc>
                <a:tc>
                  <a:txBody>
                    <a:bodyPr/>
                    <a:lstStyle/>
                    <a:p>
                      <a:pPr marL="342900" indent="-342900">
                        <a:buFont typeface="Arial"/>
                        <a:buChar char="•"/>
                      </a:pPr>
                      <a:r>
                        <a:rPr lang="en-US" sz="2200" dirty="0"/>
                        <a:t> pipe connection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birth</a:t>
                      </a:r>
                      <a:endParaRPr lang="en-US" sz="2200" dirty="0">
                        <a:latin typeface="Verdana"/>
                        <a:cs typeface="Verdana"/>
                      </a:endParaRPr>
                    </a:p>
                  </a:txBody>
                  <a:tcPr/>
                </a:tc>
                <a:tc>
                  <a:txBody>
                    <a:bodyPr/>
                    <a:lstStyle/>
                    <a:p>
                      <a:pPr marL="342900" indent="-342900">
                        <a:buFont typeface="Arial"/>
                        <a:buChar char="•"/>
                      </a:pPr>
                      <a:r>
                        <a:rPr lang="en-US" sz="2200" dirty="0"/>
                        <a:t> link</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purchase</a:t>
                      </a:r>
                      <a:endParaRPr lang="en-US" sz="2200" dirty="0">
                        <a:latin typeface="Verdana"/>
                        <a:cs typeface="Verdana"/>
                      </a:endParaRPr>
                    </a:p>
                  </a:txBody>
                  <a:tcPr/>
                </a:tc>
                <a:tc>
                  <a:txBody>
                    <a:bodyPr/>
                    <a:lstStyle/>
                    <a:p>
                      <a:pPr marL="342900" indent="-342900">
                        <a:buFont typeface="Arial"/>
                        <a:buChar char="•"/>
                      </a:pPr>
                      <a:r>
                        <a:rPr lang="en-US" sz="2200" dirty="0"/>
                        <a:t> marriage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order</a:t>
                      </a:r>
                      <a:endParaRPr lang="en-US" sz="2200" dirty="0">
                        <a:latin typeface="Verdana"/>
                        <a:cs typeface="Verdana"/>
                      </a:endParaRPr>
                    </a:p>
                  </a:txBody>
                  <a:tcPr/>
                </a:tc>
                <a:tc>
                  <a:txBody>
                    <a:bodyPr/>
                    <a:lstStyle/>
                    <a:p>
                      <a:pPr marL="342900" indent="-342900">
                        <a:buFont typeface="Arial"/>
                        <a:buChar char="•"/>
                      </a:pPr>
                      <a:r>
                        <a:rPr lang="en-US" sz="2200" dirty="0"/>
                        <a:t> sale</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command</a:t>
                      </a:r>
                      <a:endParaRPr lang="en-US" sz="2200" dirty="0">
                        <a:latin typeface="Verdana"/>
                        <a:cs typeface="Verdana"/>
                      </a:endParaRPr>
                    </a:p>
                  </a:txBody>
                  <a:tcPr/>
                </a:tc>
                <a:tc>
                  <a:txBody>
                    <a:bodyPr/>
                    <a:lstStyle/>
                    <a:p>
                      <a:pPr marL="342900" indent="-342900">
                        <a:buFont typeface="Arial"/>
                        <a:buChar char="•"/>
                      </a:pPr>
                      <a:r>
                        <a:rPr lang="en-US" sz="2200" dirty="0"/>
                        <a:t> landing</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Requirements Clarification Process</a:t>
            </a:r>
          </a:p>
        </p:txBody>
      </p:sp>
      <p:sp>
        <p:nvSpPr>
          <p:cNvPr id="11267" name="Content Placeholder 2"/>
          <p:cNvSpPr>
            <a:spLocks noGrp="1"/>
          </p:cNvSpPr>
          <p:nvPr>
            <p:ph idx="1"/>
          </p:nvPr>
        </p:nvSpPr>
        <p:spPr/>
        <p:txBody>
          <a:bodyPr/>
          <a:lstStyle/>
          <a:p>
            <a:r>
              <a:rPr lang="en-US" dirty="0"/>
              <a:t>The process was:</a:t>
            </a:r>
          </a:p>
          <a:p>
            <a:pPr lvl="1"/>
            <a:r>
              <a:rPr lang="en-US" dirty="0"/>
              <a:t>Find all your people, resources, practices, etc.</a:t>
            </a:r>
          </a:p>
          <a:p>
            <a:pPr lvl="1"/>
            <a:r>
              <a:rPr lang="en-US" dirty="0"/>
              <a:t>Find out what the system-as-a-whole does</a:t>
            </a:r>
          </a:p>
          <a:p>
            <a:pPr lvl="1"/>
            <a:r>
              <a:rPr lang="en-US" dirty="0"/>
              <a:t>Determine the precise behavior of each use case</a:t>
            </a:r>
          </a:p>
          <a:p>
            <a:pPr lvl="1"/>
            <a:r>
              <a:rPr lang="en-US" dirty="0"/>
              <a:t>And establish how it communicates with others</a:t>
            </a:r>
          </a:p>
          <a:p>
            <a:r>
              <a:rPr lang="en-US" sz="1200" dirty="0"/>
              <a:t>       </a:t>
            </a:r>
          </a:p>
          <a:p>
            <a:r>
              <a:rPr lang="en-US" sz="1200" dirty="0"/>
              <a:t>        </a:t>
            </a:r>
            <a:r>
              <a:rPr lang="en-US" i="1" dirty="0"/>
              <a:t>But it was really all about learning about the problem</a:t>
            </a:r>
            <a:r>
              <a:rPr lang="en-US" dirty="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a:ea typeface="ＭＳ Ｐゴシック" charset="-128"/>
                <a:cs typeface="ＭＳ Ｐゴシック" charset="-128"/>
              </a:rPr>
              <a:t>Get</a:t>
            </a:r>
            <a:br>
              <a:rPr lang="en-US" dirty="0">
                <a:ea typeface="ＭＳ Ｐゴシック" charset="-128"/>
                <a:cs typeface="ＭＳ Ｐゴシック" charset="-128"/>
              </a:rPr>
            </a:br>
            <a:r>
              <a:rPr lang="en-US" dirty="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 Classes</a:t>
            </a:r>
          </a:p>
        </p:txBody>
      </p:sp>
      <p:graphicFrame>
        <p:nvGraphicFramePr>
          <p:cNvPr id="4" name="Table 3"/>
          <p:cNvGraphicFramePr>
            <a:graphicFrameLocks noGrp="1"/>
          </p:cNvGraphicFramePr>
          <p:nvPr>
            <p:extLst>
              <p:ext uri="{D42A27DB-BD31-4B8C-83A1-F6EECF244321}">
                <p14:modId xmlns:p14="http://schemas.microsoft.com/office/powerpoint/2010/main" val="593091581"/>
              </p:ext>
            </p:extLst>
          </p:nvPr>
        </p:nvGraphicFramePr>
        <p:xfrm>
          <a:off x="685800" y="1385466"/>
          <a:ext cx="7086600" cy="2133600"/>
        </p:xfrm>
        <a:graphic>
          <a:graphicData uri="http://schemas.openxmlformats.org/drawingml/2006/table">
            <a:tbl>
              <a:tblPr bandRow="1">
                <a:tableStyleId>{2D5ABB26-0587-4C30-8999-92F81FD0307C}</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70840">
                <a:tc>
                  <a:txBody>
                    <a:bodyPr/>
                    <a:lstStyle/>
                    <a:p>
                      <a:pPr marL="342900" indent="-342900">
                        <a:buFont typeface="Arial"/>
                        <a:buChar char="•"/>
                      </a:pPr>
                      <a:r>
                        <a:rPr lang="en-US" sz="2200" dirty="0"/>
                        <a:t> policy</a:t>
                      </a:r>
                      <a:r>
                        <a:rPr lang="en-US" sz="2200" baseline="0" dirty="0"/>
                        <a:t> type</a:t>
                      </a:r>
                      <a:endParaRPr lang="en-US" sz="2200" dirty="0">
                        <a:latin typeface="Verdana"/>
                        <a:cs typeface="Verdana"/>
                      </a:endParaRPr>
                    </a:p>
                  </a:txBody>
                  <a:tcPr/>
                </a:tc>
                <a:tc>
                  <a:txBody>
                    <a:bodyPr/>
                    <a:lstStyle/>
                    <a:p>
                      <a:pPr marL="342900" indent="-342900">
                        <a:buFont typeface="Arial"/>
                        <a:buChar char="•"/>
                      </a:pPr>
                      <a:r>
                        <a:rPr lang="en-US" sz="2200" dirty="0"/>
                        <a:t> goal</a:t>
                      </a:r>
                      <a:r>
                        <a:rPr lang="en-US" sz="2200" baseline="0" dirty="0"/>
                        <a:t> specification</a:t>
                      </a:r>
                      <a:endParaRPr lang="en-US" sz="2200" dirty="0">
                        <a:latin typeface="Verdana"/>
                        <a:cs typeface="Verdana"/>
                      </a:endParaRPr>
                    </a:p>
                  </a:txBody>
                  <a:tcPr/>
                </a:tc>
                <a:extLst>
                  <a:ext uri="{0D108BD9-81ED-4DB2-BD59-A6C34878D82A}">
                    <a16:rowId xmlns:a16="http://schemas.microsoft.com/office/drawing/2014/main" val="10000"/>
                  </a:ext>
                </a:extLst>
              </a:tr>
              <a:tr h="370840">
                <a:tc>
                  <a:txBody>
                    <a:bodyPr/>
                    <a:lstStyle/>
                    <a:p>
                      <a:pPr marL="342900" indent="-342900">
                        <a:buFont typeface="Arial"/>
                        <a:buChar char="•"/>
                      </a:pPr>
                      <a:r>
                        <a:rPr lang="en-US" sz="2200" dirty="0"/>
                        <a:t> protocol</a:t>
                      </a:r>
                      <a:endParaRPr lang="en-US" sz="2200" dirty="0">
                        <a:latin typeface="Verdana"/>
                        <a:cs typeface="Verdana"/>
                      </a:endParaRPr>
                    </a:p>
                  </a:txBody>
                  <a:tcPr/>
                </a:tc>
                <a:tc>
                  <a:txBody>
                    <a:bodyPr/>
                    <a:lstStyle/>
                    <a:p>
                      <a:pPr marL="342900" indent="-342900">
                        <a:buFont typeface="Arial"/>
                        <a:buChar char="•"/>
                      </a:pPr>
                      <a:r>
                        <a:rPr lang="en-US" sz="2200" dirty="0"/>
                        <a:t> configuration</a:t>
                      </a:r>
                      <a:r>
                        <a:rPr lang="en-US" sz="2200" baseline="0" dirty="0"/>
                        <a:t> definition</a:t>
                      </a:r>
                      <a:endParaRPr lang="en-US" sz="2200" dirty="0">
                        <a:latin typeface="Verdana"/>
                        <a:cs typeface="Verdana"/>
                      </a:endParaRPr>
                    </a:p>
                  </a:txBody>
                  <a:tcPr/>
                </a:tc>
                <a:extLst>
                  <a:ext uri="{0D108BD9-81ED-4DB2-BD59-A6C34878D82A}">
                    <a16:rowId xmlns:a16="http://schemas.microsoft.com/office/drawing/2014/main" val="10001"/>
                  </a:ext>
                </a:extLst>
              </a:tr>
              <a:tr h="370840">
                <a:tc>
                  <a:txBody>
                    <a:bodyPr/>
                    <a:lstStyle/>
                    <a:p>
                      <a:pPr marL="342900" indent="-342900">
                        <a:buFont typeface="Arial"/>
                        <a:buChar char="•"/>
                      </a:pPr>
                      <a:r>
                        <a:rPr lang="en-US" sz="2200" dirty="0"/>
                        <a:t> phone spec.</a:t>
                      </a:r>
                      <a:endParaRPr lang="en-US" sz="2200" dirty="0">
                        <a:latin typeface="Verdana"/>
                        <a:cs typeface="Verdana"/>
                      </a:endParaRPr>
                    </a:p>
                  </a:txBody>
                  <a:tcPr/>
                </a:tc>
                <a:tc>
                  <a:txBody>
                    <a:bodyPr/>
                    <a:lstStyle/>
                    <a:p>
                      <a:pPr marL="342900" indent="-342900">
                        <a:buFont typeface="Arial"/>
                        <a:buChar char="•"/>
                      </a:pPr>
                      <a:r>
                        <a:rPr lang="en-US" sz="2200" dirty="0"/>
                        <a:t> account type</a:t>
                      </a:r>
                      <a:endParaRPr lang="en-US" sz="2200" dirty="0">
                        <a:latin typeface="Verdana"/>
                        <a:cs typeface="Verdana"/>
                      </a:endParaRPr>
                    </a:p>
                  </a:txBody>
                  <a:tcPr/>
                </a:tc>
                <a:extLst>
                  <a:ext uri="{0D108BD9-81ED-4DB2-BD59-A6C34878D82A}">
                    <a16:rowId xmlns:a16="http://schemas.microsoft.com/office/drawing/2014/main" val="10002"/>
                  </a:ext>
                </a:extLst>
              </a:tr>
              <a:tr h="370840">
                <a:tc>
                  <a:txBody>
                    <a:bodyPr/>
                    <a:lstStyle/>
                    <a:p>
                      <a:pPr marL="342900" indent="-342900">
                        <a:buFont typeface="Arial"/>
                        <a:buChar char="•"/>
                      </a:pPr>
                      <a:r>
                        <a:rPr lang="en-US" sz="2200" dirty="0"/>
                        <a:t> product spec.</a:t>
                      </a:r>
                      <a:endParaRPr lang="en-US" sz="2200" dirty="0">
                        <a:latin typeface="Verdana"/>
                        <a:cs typeface="Verdana"/>
                      </a:endParaRPr>
                    </a:p>
                  </a:txBody>
                  <a:tcPr/>
                </a:tc>
                <a:tc>
                  <a:txBody>
                    <a:bodyPr/>
                    <a:lstStyle/>
                    <a:p>
                      <a:pPr marL="342900" indent="-342900">
                        <a:buFont typeface="Arial"/>
                        <a:buChar char="•"/>
                      </a:pPr>
                      <a:r>
                        <a:rPr lang="en-US" sz="2200" dirty="0"/>
                        <a:t> vehicle model</a:t>
                      </a:r>
                      <a:endParaRPr lang="en-US" sz="2200" dirty="0">
                        <a:latin typeface="Verdana"/>
                        <a:cs typeface="Verdana"/>
                      </a:endParaRPr>
                    </a:p>
                  </a:txBody>
                  <a:tcPr/>
                </a:tc>
                <a:extLst>
                  <a:ext uri="{0D108BD9-81ED-4DB2-BD59-A6C34878D82A}">
                    <a16:rowId xmlns:a16="http://schemas.microsoft.com/office/drawing/2014/main" val="10003"/>
                  </a:ext>
                </a:extLst>
              </a:tr>
              <a:tr h="370840">
                <a:tc>
                  <a:txBody>
                    <a:bodyPr/>
                    <a:lstStyle/>
                    <a:p>
                      <a:pPr marL="342900" indent="-342900">
                        <a:buFont typeface="Arial"/>
                        <a:buChar char="•"/>
                      </a:pPr>
                      <a:r>
                        <a:rPr lang="en-US" sz="2200" dirty="0"/>
                        <a:t> qualification</a:t>
                      </a:r>
                      <a:endParaRPr lang="en-US" sz="2200" dirty="0">
                        <a:latin typeface="Verdana"/>
                        <a:cs typeface="Verdana"/>
                      </a:endParaRPr>
                    </a:p>
                  </a:txBody>
                  <a:tcPr/>
                </a:tc>
                <a:tc>
                  <a:txBody>
                    <a:bodyPr/>
                    <a:lstStyle/>
                    <a:p>
                      <a:pPr marL="342900" indent="-342900">
                        <a:buFont typeface="Arial"/>
                        <a:buChar char="•"/>
                      </a:pPr>
                      <a:r>
                        <a:rPr lang="en-US" sz="2200" dirty="0"/>
                        <a:t> aircraft type</a:t>
                      </a:r>
                      <a:endParaRPr lang="en-US" sz="2200" dirty="0">
                        <a:latin typeface="Verdana"/>
                        <a:cs typeface="Verdana"/>
                      </a:endParaRP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a:t>We may observe that a number of instances in the subject matter have similar behavior and data.</a:t>
            </a:r>
          </a:p>
          <a:p>
            <a:pPr marL="0" indent="0"/>
            <a:endParaRPr lang="en-US" dirty="0"/>
          </a:p>
          <a:p>
            <a:pPr marL="0" indent="0"/>
            <a:r>
              <a:rPr lang="en-US" dirty="0"/>
              <a:t>We abstract from observed instances.</a:t>
            </a:r>
          </a:p>
          <a:p>
            <a:pPr marL="0" indent="0"/>
            <a:endParaRPr lang="en-US" dirty="0"/>
          </a:p>
          <a:p>
            <a:pPr marL="0" indent="0"/>
            <a:endParaRPr lang="en-US" dirty="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a:t>Or we may observe, identify or define a concept with specific qualification criteria.</a:t>
            </a:r>
          </a:p>
          <a:p>
            <a:pPr marL="0" indent="0"/>
            <a:endParaRPr lang="en-US" dirty="0"/>
          </a:p>
          <a:p>
            <a:pPr marL="0" indent="0"/>
            <a:r>
              <a:rPr lang="en-US" dirty="0"/>
              <a:t>We abstract based on our ideal.</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Remember, we are not categorizing or evaluating</a:t>
            </a:r>
          </a:p>
          <a:p>
            <a:pPr lvl="2"/>
            <a:r>
              <a:rPr lang="en-US" dirty="0"/>
              <a:t>We are simply enumerating</a:t>
            </a:r>
          </a:p>
          <a:p>
            <a:pPr lvl="2"/>
            <a:r>
              <a:rPr lang="en-US" dirty="0"/>
              <a:t>And, we are looking for </a:t>
            </a:r>
            <a:r>
              <a:rPr lang="en-US" i="1" dirty="0"/>
              <a:t>all</a:t>
            </a:r>
            <a:r>
              <a:rPr lang="en-US" dirty="0"/>
              <a:t> abstractions, not just classes</a:t>
            </a:r>
          </a:p>
          <a:p>
            <a:pPr lvl="1"/>
            <a:r>
              <a:rPr lang="en-US" dirty="0"/>
              <a:t>Individually, or as a team…</a:t>
            </a:r>
          </a:p>
          <a:p>
            <a:pPr lvl="1"/>
            <a:r>
              <a:rPr lang="en-US" dirty="0"/>
              <a:t>Enumerate, in writing, all abstractions that come to mind</a:t>
            </a:r>
          </a:p>
          <a:p>
            <a:pPr lvl="1"/>
            <a:r>
              <a:rPr lang="en-US" dirty="0"/>
              <a:t>When you run out of ideas, re-read the requirements</a:t>
            </a:r>
          </a:p>
          <a:p>
            <a:pPr lvl="2"/>
            <a:r>
              <a:rPr lang="en-US" dirty="0"/>
              <a:t>Looking for key things and concepts</a:t>
            </a:r>
          </a:p>
          <a:p>
            <a:pPr lvl="1"/>
            <a:r>
              <a:rPr lang="en-US" dirty="0"/>
              <a:t>When nothing else comes to mind…</a:t>
            </a:r>
          </a:p>
          <a:p>
            <a:pPr lvl="2"/>
            <a:r>
              <a:rPr lang="en-US" dirty="0"/>
              <a:t>Take a break before proceeding with the next step</a:t>
            </a:r>
          </a:p>
        </p:txBody>
      </p:sp>
      <p:pic>
        <p:nvPicPr>
          <p:cNvPr id="3" name="Picture 2" descr="Barista making coffee art">
            <a:extLst>
              <a:ext uri="{FF2B5EF4-FFF2-40B4-BE49-F238E27FC236}">
                <a16:creationId xmlns:a16="http://schemas.microsoft.com/office/drawing/2014/main" id="{008A708F-C6B6-406E-8437-4B97AF211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850681"/>
            <a:ext cx="2209800" cy="147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Abstraction Blitz - Process</a:t>
            </a:r>
          </a:p>
        </p:txBody>
      </p:sp>
      <p:sp>
        <p:nvSpPr>
          <p:cNvPr id="43011" name="Content Placeholder 2"/>
          <p:cNvSpPr>
            <a:spLocks noGrp="1"/>
          </p:cNvSpPr>
          <p:nvPr>
            <p:ph idx="1"/>
          </p:nvPr>
        </p:nvSpPr>
        <p:spPr/>
        <p:txBody>
          <a:bodyPr>
            <a:normAutofit/>
          </a:bodyPr>
          <a:lstStyle/>
          <a:p>
            <a:pPr lvl="1"/>
            <a:r>
              <a:rPr lang="en-US" dirty="0"/>
              <a:t>Organize your list into the following categories:</a:t>
            </a:r>
          </a:p>
          <a:p>
            <a:pPr lvl="2"/>
            <a:r>
              <a:rPr lang="en-US" dirty="0"/>
              <a:t>Classes</a:t>
            </a:r>
          </a:p>
          <a:p>
            <a:pPr lvl="2"/>
            <a:r>
              <a:rPr lang="en-US" dirty="0"/>
              <a:t>Attributes</a:t>
            </a:r>
          </a:p>
          <a:p>
            <a:pPr lvl="2"/>
            <a:r>
              <a:rPr lang="en-US" dirty="0"/>
              <a:t>Associations</a:t>
            </a:r>
          </a:p>
          <a:p>
            <a:pPr lvl="2"/>
            <a:r>
              <a:rPr lang="en-US" dirty="0"/>
              <a:t>Operations</a:t>
            </a:r>
          </a:p>
          <a:p>
            <a:pPr lvl="2"/>
            <a:r>
              <a:rPr lang="en-US" dirty="0"/>
              <a:t>States</a:t>
            </a:r>
          </a:p>
          <a:p>
            <a:pPr lvl="2"/>
            <a:r>
              <a:rPr lang="en-US" dirty="0"/>
              <a:t>Events</a:t>
            </a:r>
          </a:p>
          <a:p>
            <a:pPr lvl="2"/>
            <a:r>
              <a:rPr lang="en-US" dirty="0"/>
              <a:t>Unsure</a:t>
            </a:r>
          </a:p>
          <a:p>
            <a:pPr lvl="2"/>
            <a:r>
              <a:rPr lang="en-US" dirty="0"/>
              <a:t>Discarded</a:t>
            </a:r>
          </a:p>
          <a:p>
            <a:pPr lvl="1"/>
            <a:r>
              <a:rPr lang="en-US" dirty="0"/>
              <a:t>Notice the last category</a:t>
            </a:r>
          </a:p>
          <a:p>
            <a:pPr lvl="2"/>
            <a:r>
              <a:rPr lang="en-US" dirty="0"/>
              <a:t>Do not delete anything – just move it to the Discarded list</a:t>
            </a:r>
          </a:p>
          <a:p>
            <a:pPr lvl="1"/>
            <a:r>
              <a:rPr lang="en-US" dirty="0"/>
              <a:t>After sorting the list, take another break</a:t>
            </a:r>
          </a:p>
          <a:p>
            <a:pPr lvl="1"/>
            <a:endParaRPr lang="en-US" dirty="0"/>
          </a:p>
        </p:txBody>
      </p:sp>
      <p:pic>
        <p:nvPicPr>
          <p:cNvPr id="3" name="Picture 2" descr="Surfers running out to the waves">
            <a:extLst>
              <a:ext uri="{FF2B5EF4-FFF2-40B4-BE49-F238E27FC236}">
                <a16:creationId xmlns:a16="http://schemas.microsoft.com/office/drawing/2014/main" id="{7A04351F-F1AD-438B-A7FE-4D0DC2851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3181" y="5352402"/>
            <a:ext cx="1449154" cy="967282"/>
          </a:xfrm>
          <a:prstGeom prst="rect">
            <a:avLst/>
          </a:prstGeom>
        </p:spPr>
      </p:pic>
    </p:spTree>
    <p:extLst>
      <p:ext uri="{BB962C8B-B14F-4D97-AF65-F5344CB8AC3E}">
        <p14:creationId xmlns:p14="http://schemas.microsoft.com/office/powerpoint/2010/main" val="3954475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marL="0" indent="0"/>
            <a:r>
              <a:rPr lang="en-US" dirty="0"/>
              <a:t>Blitz at least half-a-dozen classes.</a:t>
            </a:r>
          </a:p>
          <a:p>
            <a:pPr marL="0" indent="0"/>
            <a:endParaRPr lang="en-US" dirty="0"/>
          </a:p>
          <a:p>
            <a:pPr marL="0" indent="0"/>
            <a:r>
              <a:rPr lang="en-US" dirty="0"/>
              <a:t>Use the clarified requirements for input.</a:t>
            </a:r>
          </a:p>
          <a:p>
            <a:pPr marL="0" indent="0"/>
            <a:endParaRPr lang="en-US" dirty="0"/>
          </a:p>
          <a:p>
            <a:pPr marL="0" indent="0"/>
            <a:r>
              <a:rPr lang="en-US" dirty="0"/>
              <a:t>Be prepared to present your list to the class.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Class Descriptions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a:t>Write a class description that explains the </a:t>
            </a:r>
            <a:br>
              <a:rPr lang="en-US" dirty="0"/>
            </a:br>
            <a:r>
              <a:rPr lang="en-US" i="1" dirty="0"/>
              <a:t>basis for abstraction </a:t>
            </a:r>
            <a:r>
              <a:rPr lang="en-US" dirty="0"/>
              <a:t>for each class.</a:t>
            </a:r>
          </a:p>
          <a:p>
            <a:pPr marL="0" indent="0"/>
            <a:endParaRPr lang="en-US" dirty="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a:latin typeface="Comic Sans MS"/>
                <a:cs typeface="Comic Sans MS"/>
              </a:rPr>
              <a:t>Aircraft</a:t>
            </a: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Class Descriptions</a:t>
            </a:r>
          </a:p>
        </p:txBody>
      </p:sp>
      <p:sp>
        <p:nvSpPr>
          <p:cNvPr id="53251" name="Content Placeholder 2"/>
          <p:cNvSpPr>
            <a:spLocks noGrp="1"/>
          </p:cNvSpPr>
          <p:nvPr>
            <p:ph idx="1"/>
          </p:nvPr>
        </p:nvSpPr>
        <p:spPr/>
        <p:txBody>
          <a:bodyPr/>
          <a:lstStyle/>
          <a:p>
            <a:pPr marL="0" indent="0"/>
            <a:r>
              <a:rPr lang="en-US" dirty="0"/>
              <a:t>Examples…</a:t>
            </a:r>
          </a:p>
          <a:p>
            <a:pPr marL="0" indent="0"/>
            <a:r>
              <a:rPr lang="en-US" dirty="0">
                <a:solidFill>
                  <a:schemeClr val="tx2"/>
                </a:solidFill>
              </a:rPr>
              <a:t>Aircraft</a:t>
            </a:r>
          </a:p>
          <a:p>
            <a:pPr marL="0" indent="0"/>
            <a:endParaRPr lang="en-US" dirty="0"/>
          </a:p>
          <a:p>
            <a:pPr marL="0" indent="0"/>
            <a:endParaRPr lang="en-US" dirty="0"/>
          </a:p>
          <a:p>
            <a:pPr marL="0" indent="0"/>
            <a:endParaRPr lang="en-US" dirty="0"/>
          </a:p>
          <a:p>
            <a:pPr marL="0" indent="0"/>
            <a:endParaRPr lang="en-US" dirty="0"/>
          </a:p>
          <a:p>
            <a:pPr marL="0" indent="0"/>
            <a:r>
              <a:rPr lang="en-US" dirty="0">
                <a:solidFill>
                  <a:schemeClr val="tx2"/>
                </a:solidFill>
              </a:rPr>
              <a:t>Message</a:t>
            </a:r>
          </a:p>
          <a:p>
            <a:pPr marL="0" indent="0"/>
            <a:endParaRPr lang="en-US" dirty="0"/>
          </a:p>
          <a:p>
            <a:pPr marL="0" indent="0"/>
            <a:endParaRPr lang="en-US" dirty="0"/>
          </a:p>
          <a:p>
            <a:pPr marL="0" indent="0"/>
            <a:endParaRPr lang="en-US" dirty="0"/>
          </a:p>
          <a:p>
            <a:pPr marL="0" indent="0"/>
            <a:endParaRPr lang="en-US" dirty="0"/>
          </a:p>
          <a:p>
            <a:pPr marL="0" indent="0"/>
            <a:r>
              <a:rPr lang="en-US" dirty="0"/>
              <a:t>Definitions may incorporate inclusion or exclusion criteria.</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3252" name="Rectangle 4"/>
          <p:cNvSpPr>
            <a:spLocks noChangeArrowheads="1"/>
          </p:cNvSpPr>
          <p:nvPr/>
        </p:nvSpPr>
        <p:spPr bwMode="auto">
          <a:xfrm>
            <a:off x="914400" y="40386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2000865"/>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Anything that flies that must be monitored by the air traffic control system.   It may carry anything: passengers, freight, nothing.  The rules for what constitutes something that must be monitored are described in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Descriptions</a:t>
            </a:r>
          </a:p>
        </p:txBody>
      </p:sp>
      <p:sp>
        <p:nvSpPr>
          <p:cNvPr id="3" name="Content Placeholder 2"/>
          <p:cNvSpPr>
            <a:spLocks noGrp="1"/>
          </p:cNvSpPr>
          <p:nvPr>
            <p:ph idx="1"/>
          </p:nvPr>
        </p:nvSpPr>
        <p:spPr/>
        <p:txBody>
          <a:bodyPr/>
          <a:lstStyle/>
          <a:p>
            <a:r>
              <a:rPr lang="en-US" dirty="0"/>
              <a:t>A good class description:</a:t>
            </a:r>
          </a:p>
          <a:p>
            <a:pPr lvl="1"/>
            <a:r>
              <a:rPr lang="en-US" dirty="0"/>
              <a:t>connects the subject-matter concept to the model abstraction</a:t>
            </a:r>
          </a:p>
          <a:p>
            <a:pPr lvl="1"/>
            <a:r>
              <a:rPr lang="en-US" dirty="0"/>
              <a:t>when appropriate, indicates creation, deletion and lifespan, within the context of the subject matter </a:t>
            </a:r>
          </a:p>
          <a:p>
            <a:pPr lvl="1"/>
            <a:r>
              <a:rPr lang="en-US" dirty="0"/>
              <a:t>can immediately be understood by non-experts, enabling a reader to answer many of her own questions</a:t>
            </a:r>
          </a:p>
          <a:p>
            <a:pPr lvl="1"/>
            <a:r>
              <a:rPr lang="en-US" dirty="0"/>
              <a:t>does </a:t>
            </a:r>
            <a:r>
              <a:rPr lang="en-US" i="1" dirty="0"/>
              <a:t>not</a:t>
            </a:r>
            <a:r>
              <a:rPr lang="en-US" dirty="0"/>
              <a:t> repeat information available elsewhere in the model (e.g., “is related to &lt;</a:t>
            </a:r>
            <a:r>
              <a:rPr lang="en-US" dirty="0" err="1"/>
              <a:t>otherClass</a:t>
            </a:r>
            <a:r>
              <a:rPr lang="en-US" dirty="0"/>
              <a:t>&gt; across R4”)</a:t>
            </a:r>
            <a:endParaRPr lang="en-US" i="1" dirty="0"/>
          </a:p>
          <a:p>
            <a:endParaRPr lang="en-US" dirty="0"/>
          </a:p>
        </p:txBody>
      </p:sp>
      <p:pic>
        <p:nvPicPr>
          <p:cNvPr id="7" name="Picture 6" descr="People in a office discussing work over a laptop">
            <a:extLst>
              <a:ext uri="{FF2B5EF4-FFF2-40B4-BE49-F238E27FC236}">
                <a16:creationId xmlns:a16="http://schemas.microsoft.com/office/drawing/2014/main" id="{CC6B1510-186C-484D-A977-B0BD1F19F9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4724400"/>
            <a:ext cx="2438400" cy="1529953"/>
          </a:xfrm>
          <a:prstGeom prst="rect">
            <a:avLst/>
          </a:prstGeom>
        </p:spPr>
      </p:pic>
    </p:spTree>
    <p:extLst>
      <p:ext uri="{BB962C8B-B14F-4D97-AF65-F5344CB8AC3E}">
        <p14:creationId xmlns:p14="http://schemas.microsoft.com/office/powerpoint/2010/main" val="283858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3" name="Content Placeholder 2"/>
          <p:cNvSpPr>
            <a:spLocks noGrp="1"/>
          </p:cNvSpPr>
          <p:nvPr>
            <p:ph idx="1"/>
          </p:nvPr>
        </p:nvSpPr>
        <p:spPr/>
        <p:txBody>
          <a:bodyPr/>
          <a:lstStyle/>
          <a:p>
            <a:pPr lvl="1"/>
            <a:r>
              <a:rPr lang="en-US" dirty="0"/>
              <a:t>First one may not be the best</a:t>
            </a:r>
          </a:p>
          <a:p>
            <a:pPr lvl="2"/>
            <a:r>
              <a:rPr lang="en-US" dirty="0"/>
              <a:t>It’s called a blitz for a reason</a:t>
            </a:r>
          </a:p>
          <a:p>
            <a:pPr lvl="1"/>
            <a:r>
              <a:rPr lang="en-US" dirty="0"/>
              <a:t>Balancing meaning and verbosity</a:t>
            </a:r>
          </a:p>
          <a:p>
            <a:pPr lvl="2"/>
            <a:r>
              <a:rPr lang="en-US" dirty="0"/>
              <a:t>Tooling makes length (nearly) irrelevant</a:t>
            </a:r>
          </a:p>
          <a:p>
            <a:pPr lvl="2"/>
            <a:r>
              <a:rPr lang="en-US" dirty="0"/>
              <a:t>Certainly, keystrokes should </a:t>
            </a:r>
            <a:r>
              <a:rPr lang="en-US" i="1" dirty="0"/>
              <a:t>not</a:t>
            </a:r>
            <a:r>
              <a:rPr lang="en-US" dirty="0"/>
              <a:t> </a:t>
            </a:r>
            <a:r>
              <a:rPr lang="en-US"/>
              <a:t>be driving </a:t>
            </a:r>
            <a:r>
              <a:rPr lang="en-US" dirty="0"/>
              <a:t>factor in a name</a:t>
            </a:r>
          </a:p>
          <a:p>
            <a:pPr lvl="1"/>
            <a:r>
              <a:rPr lang="en-US" dirty="0"/>
              <a:t>Struggling to find a good name?</a:t>
            </a:r>
          </a:p>
          <a:p>
            <a:pPr lvl="2"/>
            <a:r>
              <a:rPr lang="en-US" dirty="0"/>
              <a:t>Write the description first</a:t>
            </a:r>
          </a:p>
          <a:p>
            <a:pPr lvl="2"/>
            <a:r>
              <a:rPr lang="en-US" dirty="0"/>
              <a:t>Then, distill the name from the description</a:t>
            </a:r>
          </a:p>
          <a:p>
            <a:endParaRPr lang="en-US" dirty="0"/>
          </a:p>
        </p:txBody>
      </p:sp>
      <p:pic>
        <p:nvPicPr>
          <p:cNvPr id="5" name="Picture 4" descr="Glowing hanging light bulb in front of dark light bulbs">
            <a:extLst>
              <a:ext uri="{FF2B5EF4-FFF2-40B4-BE49-F238E27FC236}">
                <a16:creationId xmlns:a16="http://schemas.microsoft.com/office/drawing/2014/main" id="{FC6BCBE3-F0A9-4F0D-97D6-DB83ECF74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495800"/>
            <a:ext cx="2590800" cy="1726778"/>
          </a:xfrm>
          <a:prstGeom prst="rect">
            <a:avLst/>
          </a:prstGeom>
        </p:spPr>
      </p:pic>
    </p:spTree>
    <p:extLst>
      <p:ext uri="{BB962C8B-B14F-4D97-AF65-F5344CB8AC3E}">
        <p14:creationId xmlns:p14="http://schemas.microsoft.com/office/powerpoint/2010/main" val="341633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Abstraction</a:t>
            </a:r>
          </a:p>
        </p:txBody>
      </p:sp>
      <p:sp>
        <p:nvSpPr>
          <p:cNvPr id="13315" name="Content Placeholder 2"/>
          <p:cNvSpPr>
            <a:spLocks noGrp="1"/>
          </p:cNvSpPr>
          <p:nvPr>
            <p:ph idx="1"/>
          </p:nvPr>
        </p:nvSpPr>
        <p:spPr/>
        <p:txBody>
          <a:bodyPr/>
          <a:lstStyle/>
          <a:p>
            <a:r>
              <a:rPr lang="en-US" dirty="0"/>
              <a:t>Now that everything is:</a:t>
            </a:r>
          </a:p>
          <a:p>
            <a:pPr lvl="1"/>
            <a:r>
              <a:rPr lang="en-US" dirty="0"/>
              <a:t>reviewed, </a:t>
            </a:r>
          </a:p>
          <a:p>
            <a:pPr lvl="1"/>
            <a:r>
              <a:rPr lang="en-US" dirty="0"/>
              <a:t>signed off, and </a:t>
            </a:r>
          </a:p>
          <a:p>
            <a:pPr lvl="1"/>
            <a:r>
              <a:rPr lang="en-US" dirty="0"/>
              <a:t>it’s all in our heads, </a:t>
            </a:r>
          </a:p>
          <a:p>
            <a:r>
              <a:rPr lang="en-US" dirty="0"/>
              <a:t>it is time to</a:t>
            </a:r>
          </a:p>
          <a:p>
            <a:r>
              <a:rPr lang="en-US" sz="9600" dirty="0"/>
              <a:t>		THINK</a:t>
            </a:r>
          </a:p>
          <a:p>
            <a:endParaRPr lang="en-US" dirty="0"/>
          </a:p>
          <a:p>
            <a:r>
              <a:rPr lang="en-US" dirty="0"/>
              <a:t>And from that thinking, we create, and commit to, </a:t>
            </a:r>
            <a:r>
              <a:rPr lang="en-US" i="1" dirty="0"/>
              <a:t>abstractions</a:t>
            </a:r>
            <a:r>
              <a:rPr lang="en-US" dirty="0"/>
              <a:t>.</a:t>
            </a: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Write several class descriptions from the classes you identified earlier.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Testing Classes</a:t>
            </a:r>
          </a:p>
        </p:txBody>
      </p:sp>
      <p:sp>
        <p:nvSpPr>
          <p:cNvPr id="55299" name="Content Placeholder 2"/>
          <p:cNvSpPr>
            <a:spLocks noGrp="1"/>
          </p:cNvSpPr>
          <p:nvPr>
            <p:ph idx="1"/>
          </p:nvPr>
        </p:nvSpPr>
        <p:spPr/>
        <p:txBody>
          <a:bodyPr/>
          <a:lstStyle/>
          <a:p>
            <a:pPr marL="0" indent="0"/>
            <a:r>
              <a:rPr lang="en-US" dirty="0"/>
              <a:t>There are several tests you can apply to classes.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Uniformity Test</a:t>
            </a:r>
          </a:p>
        </p:txBody>
      </p:sp>
      <p:sp>
        <p:nvSpPr>
          <p:cNvPr id="3" name="Content Placeholder 2"/>
          <p:cNvSpPr>
            <a:spLocks noGrp="1"/>
          </p:cNvSpPr>
          <p:nvPr>
            <p:ph idx="1"/>
          </p:nvPr>
        </p:nvSpPr>
        <p:spPr/>
        <p:txBody>
          <a:bodyPr/>
          <a:lstStyle/>
          <a:p>
            <a:r>
              <a:rPr lang="en-US" dirty="0"/>
              <a:t>If instances of your classes have different data or different behavior, you probably have two classes.</a:t>
            </a:r>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The Or Test</a:t>
            </a:r>
          </a:p>
        </p:txBody>
      </p:sp>
      <p:sp>
        <p:nvSpPr>
          <p:cNvPr id="56323" name="Content Placeholder 2"/>
          <p:cNvSpPr>
            <a:spLocks noGrp="1"/>
          </p:cNvSpPr>
          <p:nvPr>
            <p:ph idx="1"/>
          </p:nvPr>
        </p:nvSpPr>
        <p:spPr/>
        <p:txBody>
          <a:bodyPr/>
          <a:lstStyle/>
          <a:p>
            <a:pPr marL="0" indent="0"/>
            <a:r>
              <a:rPr lang="en-US" dirty="0"/>
              <a:t>If your class description contains ‘or’ in a disjunctive way, </a:t>
            </a:r>
            <a:br>
              <a:rPr lang="en-US" dirty="0"/>
            </a:br>
            <a:r>
              <a:rPr lang="en-US" dirty="0"/>
              <a:t>you probably have two classes.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any member of the commercial or general </a:t>
            </a:r>
            <a:r>
              <a:rPr lang="en-US" sz="2200"/>
              <a:t>aviation fleet.</a:t>
            </a:r>
            <a:endParaRPr lang="en-US" sz="2200" dirty="0"/>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t>The More-Than-a-List Test</a:t>
            </a:r>
          </a:p>
        </p:txBody>
      </p:sp>
      <p:sp>
        <p:nvSpPr>
          <p:cNvPr id="57347" name="Content Placeholder 2"/>
          <p:cNvSpPr>
            <a:spLocks noGrp="1"/>
          </p:cNvSpPr>
          <p:nvPr>
            <p:ph idx="1"/>
          </p:nvPr>
        </p:nvSpPr>
        <p:spPr/>
        <p:txBody>
          <a:bodyPr/>
          <a:lstStyle/>
          <a:p>
            <a:pPr marL="0" indent="0"/>
            <a:r>
              <a:rPr lang="en-US" dirty="0"/>
              <a:t>If your class description contains just a list, without any abstraction, you need to search for the basis of abstraction.</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 regional airline</a:t>
            </a:r>
            <a:r>
              <a:rPr lang="en-US" sz="2200" dirty="0"/>
              <a:t> 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The Table Test</a:t>
            </a:r>
          </a:p>
        </p:txBody>
      </p:sp>
      <p:sp>
        <p:nvSpPr>
          <p:cNvPr id="58371" name="Content Placeholder 2"/>
          <p:cNvSpPr>
            <a:spLocks noGrp="1"/>
          </p:cNvSpPr>
          <p:nvPr>
            <p:ph idx="1"/>
          </p:nvPr>
        </p:nvSpPr>
        <p:spPr/>
        <p:txBody>
          <a:bodyPr/>
          <a:lstStyle/>
          <a:p>
            <a:pPr marL="0" indent="0"/>
            <a:r>
              <a:rPr lang="en-US" dirty="0"/>
              <a:t>You should be able to fill in a table with candidate instances.</a:t>
            </a:r>
          </a:p>
          <a:p>
            <a:pPr marL="0" indent="0"/>
            <a:endParaRPr lang="en-US" dirty="0"/>
          </a:p>
          <a:p>
            <a:pPr marL="0" indent="0"/>
            <a:endParaRPr lang="en-US" dirty="0"/>
          </a:p>
          <a:p>
            <a:pPr marL="0" indent="0"/>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8701624"/>
              </p:ext>
            </p:extLst>
          </p:nvPr>
        </p:nvGraphicFramePr>
        <p:xfrm>
          <a:off x="419100" y="1905000"/>
          <a:ext cx="8305800" cy="2443767"/>
        </p:xfrm>
        <a:graphic>
          <a:graphicData uri="http://schemas.openxmlformats.org/drawingml/2006/table">
            <a:tbl>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Pets</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dirty="0">
                          <a:latin typeface="Verdana"/>
                        </a:rPr>
                        <a:t>Name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Breed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Color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Vaccination Due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Most Recent Shedding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dirty="0">
                          <a:latin typeface="Verdana"/>
                        </a:rPr>
                        <a:t>Ella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Labrador Retriever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20-Jun-2022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dirty="0" err="1">
                          <a:latin typeface="Verdana"/>
                        </a:rPr>
                        <a:t>Tameko</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Himalayan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Lilac Point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18-Aug-2021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dirty="0" err="1">
                          <a:latin typeface="Verdana"/>
                        </a:rPr>
                        <a:t>Lestat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Ball Python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Black/Brown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a:latin typeface="Verdana"/>
                        </a:rPr>
                        <a:t>07-May-2020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dirty="0" err="1">
                          <a:latin typeface="Verdana"/>
                        </a:rPr>
                        <a:t>Pinenut</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Desert Box Turtle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Brown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2" descr="A large brown dog lying on the grass&#10;&#10;Description automatically generated">
            <a:extLst>
              <a:ext uri="{FF2B5EF4-FFF2-40B4-BE49-F238E27FC236}">
                <a16:creationId xmlns:a16="http://schemas.microsoft.com/office/drawing/2014/main" id="{F7B396E7-9A23-404D-BDA5-CAE12BAD9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60" y="4465750"/>
            <a:ext cx="2678638" cy="1747233"/>
          </a:xfrm>
          <a:prstGeom prst="rect">
            <a:avLst/>
          </a:prstGeom>
        </p:spPr>
      </p:pic>
      <p:pic>
        <p:nvPicPr>
          <p:cNvPr id="6" name="Picture 5" descr="A close up of a cat&#10;&#10;Description automatically generated">
            <a:extLst>
              <a:ext uri="{FF2B5EF4-FFF2-40B4-BE49-F238E27FC236}">
                <a16:creationId xmlns:a16="http://schemas.microsoft.com/office/drawing/2014/main" id="{7AB89FFB-1FA9-414D-9AFD-28FC91C7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465750"/>
            <a:ext cx="2619540" cy="17472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The –er Test</a:t>
            </a:r>
          </a:p>
        </p:txBody>
      </p:sp>
      <p:sp>
        <p:nvSpPr>
          <p:cNvPr id="59395" name="Content Placeholder 2"/>
          <p:cNvSpPr>
            <a:spLocks noGrp="1"/>
          </p:cNvSpPr>
          <p:nvPr>
            <p:ph idx="1"/>
          </p:nvPr>
        </p:nvSpPr>
        <p:spPr/>
        <p:txBody>
          <a:bodyPr/>
          <a:lstStyle/>
          <a:p>
            <a:r>
              <a:rPr lang="en-US" dirty="0"/>
              <a:t>Classes should represent real “things” (concepts, rules, specifications, occurrences, incidents) in the physical, hypothetical or abstract world.</a:t>
            </a:r>
          </a:p>
          <a:p>
            <a:pPr marL="0" indent="0"/>
            <a:endParaRPr lang="en-US" dirty="0"/>
          </a:p>
          <a:p>
            <a:pPr marL="0" indent="0"/>
            <a:r>
              <a:rPr lang="en-US" dirty="0"/>
              <a:t>They should not be:</a:t>
            </a:r>
          </a:p>
          <a:p>
            <a:pPr lvl="1"/>
            <a:r>
              <a:rPr lang="en-US" dirty="0"/>
              <a:t>implementation oriented</a:t>
            </a:r>
          </a:p>
          <a:p>
            <a:pPr lvl="1"/>
            <a:r>
              <a:rPr lang="en-US" dirty="0"/>
              <a:t>vague –</a:t>
            </a:r>
            <a:r>
              <a:rPr lang="en-US" dirty="0" err="1"/>
              <a:t>er</a:t>
            </a:r>
            <a:r>
              <a:rPr lang="en-US" dirty="0"/>
              <a:t> names </a:t>
            </a:r>
          </a:p>
          <a:p>
            <a:pPr lvl="1"/>
            <a:endParaRPr lang="en-US" dirty="0"/>
          </a:p>
          <a:p>
            <a:endParaRPr lang="en-US" dirty="0"/>
          </a:p>
          <a:p>
            <a:endParaRPr lang="en-US" dirty="0"/>
          </a:p>
          <a:p>
            <a:r>
              <a:rPr lang="en-US" dirty="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219200"/>
            <a:ext cx="7315200" cy="5105400"/>
          </a:xfrm>
        </p:spPr>
        <p:txBody>
          <a:bodyPr/>
          <a:lstStyle/>
          <a:p>
            <a:r>
              <a:rPr lang="en-US" dirty="0"/>
              <a:t>Test the classes you have defined up to this point.</a:t>
            </a:r>
          </a:p>
          <a:p>
            <a:endParaRPr lang="en-US" dirty="0"/>
          </a:p>
          <a:p>
            <a:pPr indent="-360363"/>
            <a:r>
              <a:rPr lang="en-US" dirty="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Attributes</a:t>
            </a:r>
          </a:p>
        </p:txBody>
      </p:sp>
      <p:sp>
        <p:nvSpPr>
          <p:cNvPr id="23555" name="Content Placeholder 2"/>
          <p:cNvSpPr>
            <a:spLocks noGrp="1"/>
          </p:cNvSpPr>
          <p:nvPr>
            <p:ph idx="1"/>
          </p:nvPr>
        </p:nvSpPr>
        <p:spPr/>
        <p:txBody>
          <a:bodyPr/>
          <a:lstStyle/>
          <a:p>
            <a:pPr marL="0" indent="0"/>
            <a:r>
              <a:rPr lang="en-GB" dirty="0"/>
              <a:t>An </a:t>
            </a:r>
            <a:r>
              <a:rPr lang="en-GB" i="1" dirty="0"/>
              <a:t>attribute </a:t>
            </a:r>
            <a:r>
              <a:rPr lang="en-GB" dirty="0"/>
              <a:t>is an abstraction of a </a:t>
            </a:r>
            <a:br>
              <a:rPr lang="en-GB" dirty="0"/>
            </a:br>
            <a:r>
              <a:rPr lang="en-GB" dirty="0"/>
              <a:t>single, relevant characteristic that </a:t>
            </a:r>
            <a:br>
              <a:rPr lang="en-GB" dirty="0"/>
            </a:br>
            <a:r>
              <a:rPr lang="en-GB" dirty="0"/>
              <a:t>every instance of the class must have.</a:t>
            </a:r>
          </a:p>
          <a:p>
            <a:pPr marL="0" indent="0"/>
            <a:endParaRPr lang="en-GB" dirty="0"/>
          </a:p>
          <a:p>
            <a:pPr marL="0" indent="0"/>
            <a:r>
              <a:rPr lang="en-GB" dirty="0"/>
              <a:t>Each instance of the class may </a:t>
            </a:r>
            <a:br>
              <a:rPr lang="en-GB" dirty="0"/>
            </a:br>
            <a:r>
              <a:rPr lang="en-GB" dirty="0"/>
              <a:t>have a different value for the attribute.</a:t>
            </a:r>
          </a:p>
          <a:p>
            <a:pPr marL="0" indent="0"/>
            <a:endParaRPr lang="en-GB" dirty="0"/>
          </a:p>
          <a:p>
            <a:pPr marL="0" indent="0"/>
            <a:endParaRPr lang="en-GB" dirty="0"/>
          </a:p>
          <a:p>
            <a:pPr marL="0" indent="0"/>
            <a:endParaRPr lang="en-GB" dirty="0"/>
          </a:p>
          <a:p>
            <a:pPr marL="0" indent="0"/>
            <a:endParaRPr lang="en-GB" dirty="0"/>
          </a:p>
          <a:p>
            <a:pPr marL="0" indent="0"/>
            <a:endParaRPr lang="en-GB" dirty="0"/>
          </a:p>
          <a:p>
            <a:pPr marL="0" indent="0"/>
            <a:endParaRPr lang="en-US" dirty="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requirements placed on the subject 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QV633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Levels of Commitment</a:t>
            </a:r>
          </a:p>
        </p:txBody>
      </p:sp>
      <p:sp>
        <p:nvSpPr>
          <p:cNvPr id="14339" name="Rectangle 3"/>
          <p:cNvSpPr>
            <a:spLocks noGrp="1" noChangeArrowheads="1"/>
          </p:cNvSpPr>
          <p:nvPr>
            <p:ph type="body" idx="1"/>
          </p:nvPr>
        </p:nvSpPr>
        <p:spPr/>
        <p:txBody>
          <a:bodyPr/>
          <a:lstStyle/>
          <a:p>
            <a:r>
              <a:rPr lang="en-US" dirty="0"/>
              <a:t>We represent our abstractions in </a:t>
            </a:r>
            <a:r>
              <a:rPr lang="en-US" i="1" dirty="0"/>
              <a:t>models </a:t>
            </a:r>
            <a:r>
              <a:rPr lang="en-US" dirty="0"/>
              <a:t>of various types.</a:t>
            </a:r>
          </a:p>
          <a:p>
            <a:endParaRPr lang="en-US" dirty="0"/>
          </a:p>
          <a:p>
            <a:pPr lvl="1"/>
            <a:r>
              <a:rPr lang="en-US" dirty="0"/>
              <a:t>Natural language and informal diagrams</a:t>
            </a:r>
          </a:p>
          <a:p>
            <a:pPr lvl="2"/>
            <a:r>
              <a:rPr lang="en-US" dirty="0"/>
              <a:t>Use cases</a:t>
            </a:r>
          </a:p>
          <a:p>
            <a:pPr lvl="2"/>
            <a:r>
              <a:rPr lang="en-US" dirty="0"/>
              <a:t>Activity diagrams</a:t>
            </a:r>
          </a:p>
          <a:p>
            <a:pPr lvl="2"/>
            <a:r>
              <a:rPr lang="en-US" dirty="0"/>
              <a:t>Sequence diagrams</a:t>
            </a:r>
          </a:p>
          <a:p>
            <a:pPr lvl="1"/>
            <a:r>
              <a:rPr lang="en-US" dirty="0"/>
              <a:t>Structural models</a:t>
            </a:r>
          </a:p>
          <a:p>
            <a:pPr lvl="2"/>
            <a:r>
              <a:rPr lang="en-US" dirty="0"/>
              <a:t>Components &amp; Interfaces</a:t>
            </a:r>
          </a:p>
          <a:p>
            <a:pPr lvl="2"/>
            <a:r>
              <a:rPr lang="en-US" dirty="0"/>
              <a:t>Class models</a:t>
            </a:r>
          </a:p>
          <a:p>
            <a:pPr lvl="2"/>
            <a:r>
              <a:rPr lang="en-US" dirty="0"/>
              <a:t>Data types</a:t>
            </a:r>
          </a:p>
          <a:p>
            <a:pPr lvl="1"/>
            <a:r>
              <a:rPr lang="en-US" dirty="0"/>
              <a:t>Behavioral models</a:t>
            </a:r>
          </a:p>
          <a:p>
            <a:pPr lvl="2"/>
            <a:r>
              <a:rPr lang="en-US" dirty="0"/>
              <a:t>State models</a:t>
            </a:r>
          </a:p>
          <a:p>
            <a:pPr lvl="2"/>
            <a:r>
              <a:rPr lang="en-US" dirty="0"/>
              <a:t>Activities</a:t>
            </a:r>
          </a:p>
          <a:p>
            <a:endParaRPr lang="en-US" dirty="0"/>
          </a:p>
          <a:p>
            <a:endParaRPr lang="en-US" dirty="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Roles of Attributes</a:t>
            </a:r>
          </a:p>
        </p:txBody>
      </p:sp>
      <p:sp>
        <p:nvSpPr>
          <p:cNvPr id="24579" name="Content Placeholder 2"/>
          <p:cNvSpPr>
            <a:spLocks noGrp="1"/>
          </p:cNvSpPr>
          <p:nvPr>
            <p:ph idx="1"/>
          </p:nvPr>
        </p:nvSpPr>
        <p:spPr/>
        <p:txBody>
          <a:bodyPr/>
          <a:lstStyle/>
          <a:p>
            <a:pPr marL="0" indent="0"/>
            <a:r>
              <a:rPr lang="en-US" dirty="0"/>
              <a:t>Attributes may take on one or more roles.  They may be: </a:t>
            </a:r>
          </a:p>
          <a:p>
            <a:pPr lvl="1"/>
            <a:r>
              <a:rPr lang="en-US" dirty="0"/>
              <a:t>descriptive: describes an instance of a class </a:t>
            </a:r>
          </a:p>
          <a:p>
            <a:pPr lvl="2"/>
            <a:r>
              <a:rPr lang="en-US" dirty="0"/>
              <a:t>latitude</a:t>
            </a:r>
          </a:p>
          <a:p>
            <a:pPr lvl="2"/>
            <a:r>
              <a:rPr lang="en-US" dirty="0"/>
              <a:t>color</a:t>
            </a:r>
          </a:p>
          <a:p>
            <a:pPr lvl="2"/>
            <a:r>
              <a:rPr lang="en-US" dirty="0"/>
              <a:t>breed</a:t>
            </a:r>
          </a:p>
          <a:p>
            <a:pPr lvl="1"/>
            <a:r>
              <a:rPr lang="en-US" dirty="0"/>
              <a:t>naming: names an instance of a class </a:t>
            </a:r>
          </a:p>
          <a:p>
            <a:pPr lvl="2"/>
            <a:r>
              <a:rPr lang="en-US" dirty="0"/>
              <a:t>serial number</a:t>
            </a:r>
          </a:p>
          <a:p>
            <a:pPr lvl="2"/>
            <a:r>
              <a:rPr lang="en-US" dirty="0"/>
              <a:t>location</a:t>
            </a:r>
          </a:p>
          <a:p>
            <a:pPr lvl="1"/>
            <a:r>
              <a:rPr lang="en-US" dirty="0"/>
              <a:t>referential: refers to an instance of another class </a:t>
            </a:r>
          </a:p>
          <a:p>
            <a:pPr lvl="2"/>
            <a:r>
              <a:rPr lang="en-US" dirty="0" err="1"/>
              <a:t>myOwner</a:t>
            </a:r>
            <a:endParaRPr lang="en-US" dirty="0"/>
          </a:p>
          <a:p>
            <a:pPr marL="0" indent="0"/>
            <a:r>
              <a:rPr lang="en-US" dirty="0"/>
              <a:t>An attribute may take on more than one role.  For example, a descriptive naming attribute, location, with values like “north” and “Lane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a:t>A </a:t>
            </a:r>
            <a:r>
              <a:rPr lang="en-US" i="1" dirty="0"/>
              <a:t>descriptive attribute </a:t>
            </a:r>
            <a:r>
              <a:rPr lang="en-US" dirty="0"/>
              <a:t>provides some information about an instance.</a:t>
            </a:r>
          </a:p>
          <a:p>
            <a:pPr marL="0" indent="0"/>
            <a:endParaRPr lang="en-US" dirty="0"/>
          </a:p>
          <a:p>
            <a:pPr marL="0" indent="0"/>
            <a:r>
              <a:rPr lang="en-US" dirty="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a:t>A </a:t>
            </a:r>
            <a:r>
              <a:rPr lang="en-US" i="1" dirty="0"/>
              <a:t>naming attribute </a:t>
            </a:r>
            <a:r>
              <a:rPr lang="en-US" dirty="0"/>
              <a:t>provides a label for an instance. </a:t>
            </a:r>
          </a:p>
          <a:p>
            <a:pPr lvl="1"/>
            <a:r>
              <a:rPr lang="en-US" dirty="0"/>
              <a:t>License Number</a:t>
            </a:r>
          </a:p>
          <a:p>
            <a:pPr lvl="1"/>
            <a:r>
              <a:rPr lang="en-US" dirty="0"/>
              <a:t>Location</a:t>
            </a:r>
          </a:p>
          <a:p>
            <a:pPr lvl="1"/>
            <a:r>
              <a:rPr lang="en-US" dirty="0"/>
              <a:t>Name</a:t>
            </a:r>
          </a:p>
          <a:p>
            <a:pPr marL="0" indent="0"/>
            <a:endParaRPr lang="en-US" sz="1200" dirty="0"/>
          </a:p>
          <a:p>
            <a:pPr marL="0" indent="0"/>
            <a:r>
              <a:rPr lang="en-US" dirty="0"/>
              <a:t>The label may also be descriptive. </a:t>
            </a:r>
          </a:p>
          <a:p>
            <a:pPr lvl="1" indent="0"/>
            <a:r>
              <a:rPr lang="en-US" dirty="0"/>
              <a:t>  </a:t>
            </a:r>
            <a:r>
              <a:rPr lang="en-US" dirty="0" err="1"/>
              <a:t>EntryStand.Location</a:t>
            </a:r>
            <a:r>
              <a:rPr lang="en-US" dirty="0"/>
              <a:t> (e.g., values of “North”, “South”)</a:t>
            </a:r>
          </a:p>
          <a:p>
            <a:pPr lvl="2" indent="0"/>
            <a:r>
              <a:rPr lang="en-US" dirty="0"/>
              <a:t>provides a descriptive name for an instance</a:t>
            </a:r>
          </a:p>
          <a:p>
            <a:pPr marL="0" indent="0"/>
            <a:endParaRPr lang="en-US" sz="1200" dirty="0"/>
          </a:p>
          <a:p>
            <a:pPr marL="0" indent="0"/>
            <a:r>
              <a:rPr lang="en-US" dirty="0"/>
              <a:t>The label may be arbitrary. </a:t>
            </a:r>
          </a:p>
          <a:p>
            <a:pPr lvl="1" indent="0"/>
            <a:r>
              <a:rPr lang="en-US" dirty="0"/>
              <a:t>  </a:t>
            </a:r>
            <a:r>
              <a:rPr lang="en-US" dirty="0" err="1"/>
              <a:t>Employee.EmployeeNumber</a:t>
            </a:r>
            <a:endParaRPr lang="en-US" dirty="0"/>
          </a:p>
          <a:p>
            <a:pPr lvl="1" indent="0"/>
            <a:r>
              <a:rPr lang="en-US" dirty="0"/>
              <a:t>  </a:t>
            </a:r>
            <a:r>
              <a:rPr lang="en-US" dirty="0" err="1"/>
              <a:t>Reservation.ConfirmationNumber</a:t>
            </a:r>
            <a:r>
              <a:rPr lang="en-US" dirty="0"/>
              <a:t>  </a:t>
            </a:r>
          </a:p>
          <a:p>
            <a:pPr lvl="1" indent="0"/>
            <a:endParaRPr lang="en-US" dirty="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Identifiers</a:t>
            </a:r>
          </a:p>
        </p:txBody>
      </p:sp>
      <p:sp>
        <p:nvSpPr>
          <p:cNvPr id="27651" name="Content Placeholder 2"/>
          <p:cNvSpPr>
            <a:spLocks noGrp="1"/>
          </p:cNvSpPr>
          <p:nvPr>
            <p:ph idx="1"/>
          </p:nvPr>
        </p:nvSpPr>
        <p:spPr/>
        <p:txBody>
          <a:bodyPr/>
          <a:lstStyle/>
          <a:p>
            <a:pPr marL="0" indent="0"/>
            <a:r>
              <a:rPr lang="en-US" dirty="0"/>
              <a:t>An </a:t>
            </a:r>
            <a:r>
              <a:rPr lang="en-US" i="1" dirty="0"/>
              <a:t>identifier </a:t>
            </a:r>
            <a:r>
              <a:rPr lang="en-US" dirty="0"/>
              <a:t>is one or more attributes that, taken together uniquely identify an instance of a class.</a:t>
            </a:r>
          </a:p>
          <a:p>
            <a:pPr marL="0" indent="0"/>
            <a:r>
              <a:rPr lang="en-US" dirty="0"/>
              <a:t>It may comprise one or more attributes.</a:t>
            </a:r>
          </a:p>
          <a:p>
            <a:pPr marL="0" indent="0"/>
            <a:r>
              <a:rPr lang="en-US" dirty="0"/>
              <a:t>A class may have more than one identifier.</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a:t>A </a:t>
            </a:r>
            <a:r>
              <a:rPr lang="en-US" i="1"/>
              <a:t>referential attribute </a:t>
            </a:r>
            <a:r>
              <a:rPr lang="en-US"/>
              <a:t>is an attribute that refers to an identifying attribute of another class.</a:t>
            </a:r>
          </a:p>
          <a:p>
            <a:pPr marL="0" indent="0"/>
            <a:endParaRPr lang="en-US"/>
          </a:p>
          <a:p>
            <a:pPr marL="0" indent="0"/>
            <a:endParaRPr lang="en-US"/>
          </a:p>
          <a:p>
            <a:pPr marL="0" indent="0"/>
            <a:endParaRPr lang="en-US"/>
          </a:p>
          <a:p>
            <a:pPr marL="0" indent="0"/>
            <a:endParaRPr lang="en-US"/>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t>Finding Descriptive Attributes</a:t>
            </a:r>
          </a:p>
        </p:txBody>
      </p:sp>
      <p:sp>
        <p:nvSpPr>
          <p:cNvPr id="47107" name="Content Placeholder 2"/>
          <p:cNvSpPr>
            <a:spLocks noGrp="1"/>
          </p:cNvSpPr>
          <p:nvPr>
            <p:ph idx="1"/>
          </p:nvPr>
        </p:nvSpPr>
        <p:spPr/>
        <p:txBody>
          <a:bodyPr/>
          <a:lstStyle/>
          <a:p>
            <a:pPr marL="0" indent="0"/>
            <a:r>
              <a:rPr lang="en-US" dirty="0"/>
              <a:t>The terms you defined during requirements clarification are good candidates.</a:t>
            </a:r>
          </a:p>
          <a:p>
            <a:pPr marL="0" indent="0"/>
            <a:endParaRPr lang="en-US" dirty="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Finding Naming Attributes</a:t>
            </a:r>
          </a:p>
        </p:txBody>
      </p:sp>
      <p:sp>
        <p:nvSpPr>
          <p:cNvPr id="48131" name="Content Placeholder 2"/>
          <p:cNvSpPr>
            <a:spLocks noGrp="1"/>
          </p:cNvSpPr>
          <p:nvPr>
            <p:ph idx="1"/>
          </p:nvPr>
        </p:nvSpPr>
        <p:spPr/>
        <p:txBody>
          <a:bodyPr/>
          <a:lstStyle/>
          <a:p>
            <a:pPr marL="0" indent="0"/>
            <a:r>
              <a:rPr lang="en-US" dirty="0"/>
              <a:t>Don’t just slap down “ID”!</a:t>
            </a:r>
          </a:p>
          <a:p>
            <a:pPr marL="0" indent="0"/>
            <a:endParaRPr lang="en-US" dirty="0"/>
          </a:p>
          <a:p>
            <a:pPr marL="0" indent="0"/>
            <a:r>
              <a:rPr lang="en-US" dirty="0"/>
              <a:t>Ask if there’s anything that properly represents the abstraction.</a:t>
            </a:r>
          </a:p>
          <a:p>
            <a:pPr marL="0" indent="0"/>
            <a:endParaRPr lang="en-US" dirty="0"/>
          </a:p>
          <a:p>
            <a:pPr marL="0" indent="0"/>
            <a:endParaRPr lang="en-US" dirty="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What identifies a phone?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Identifiers</a:t>
            </a:r>
          </a:p>
        </p:txBody>
      </p:sp>
      <p:sp>
        <p:nvSpPr>
          <p:cNvPr id="3" name="Content Placeholder 2"/>
          <p:cNvSpPr>
            <a:spLocks noGrp="1"/>
          </p:cNvSpPr>
          <p:nvPr>
            <p:ph idx="1"/>
          </p:nvPr>
        </p:nvSpPr>
        <p:spPr/>
        <p:txBody>
          <a:bodyPr/>
          <a:lstStyle/>
          <a:p>
            <a:r>
              <a:rPr lang="en-US" dirty="0"/>
              <a:t>Pick the identifier that </a:t>
            </a:r>
            <a:r>
              <a:rPr lang="en-US" i="1" dirty="0"/>
              <a:t>captures the abstraction </a:t>
            </a:r>
            <a:r>
              <a:rPr lang="en-US" dirty="0"/>
              <a:t>you intend.</a:t>
            </a:r>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t>Data Types</a:t>
            </a:r>
          </a:p>
        </p:txBody>
      </p:sp>
      <p:sp>
        <p:nvSpPr>
          <p:cNvPr id="68611" name="Content Placeholder 2"/>
          <p:cNvSpPr>
            <a:spLocks noGrp="1"/>
          </p:cNvSpPr>
          <p:nvPr>
            <p:ph idx="1"/>
          </p:nvPr>
        </p:nvSpPr>
        <p:spPr/>
        <p:txBody>
          <a:bodyPr/>
          <a:lstStyle/>
          <a:p>
            <a:pPr marL="0" indent="0"/>
            <a:r>
              <a:rPr lang="en-US" dirty="0"/>
              <a:t>Every attribute has a </a:t>
            </a:r>
            <a:r>
              <a:rPr lang="en-US" i="1" dirty="0"/>
              <a:t>domain-specific data type</a:t>
            </a:r>
            <a:r>
              <a:rPr lang="en-US" dirty="0"/>
              <a:t>.</a:t>
            </a:r>
          </a:p>
          <a:p>
            <a:pPr marL="0" indent="0"/>
            <a:endParaRPr lang="en-US" dirty="0"/>
          </a:p>
          <a:p>
            <a:pPr marL="0" indent="0"/>
            <a:r>
              <a:rPr lang="en-US" dirty="0"/>
              <a:t>It has a value in the context of the subject matter.  </a:t>
            </a:r>
          </a:p>
          <a:p>
            <a:pPr marL="0" indent="0"/>
            <a:endParaRPr lang="en-US" dirty="0"/>
          </a:p>
          <a:p>
            <a:pPr marL="0" indent="0"/>
            <a:endParaRPr lang="en-US" dirty="0"/>
          </a:p>
          <a:p>
            <a:pPr marL="0" indent="0"/>
            <a:endParaRPr lang="en-US" dirty="0"/>
          </a:p>
          <a:p>
            <a:pPr marL="0" indent="0"/>
            <a:endParaRPr lang="en-US" dirty="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a:t>Aircraft.Altitude</a:t>
            </a:r>
            <a:r>
              <a:rPr lang="en-US" sz="2200" dirty="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a:t>Body.Length</a:t>
            </a:r>
            <a:r>
              <a:rPr lang="en-US" sz="2200" dirty="0"/>
              <a:t>: integer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a:t>Body.Length</a:t>
            </a:r>
            <a:r>
              <a:rPr lang="en-US" sz="2200" dirty="0"/>
              <a:t>: number of bytes</a:t>
            </a:r>
          </a:p>
          <a:p>
            <a:endParaRPr lang="en-US" sz="2200" dirty="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p>
          <a:p>
            <a:pPr lvl="0"/>
            <a:endParaRPr lang="en-US" dirty="0"/>
          </a:p>
          <a:p>
            <a:pPr lvl="0"/>
            <a:r>
              <a:rPr lang="en-US" dirty="0"/>
              <a:t>Be prepared to share your attributes with the class, including any you eventually discarded.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dirty="0"/>
              <a:t>Attribute Descriptions</a:t>
            </a:r>
          </a:p>
        </p:txBody>
      </p:sp>
      <p:sp>
        <p:nvSpPr>
          <p:cNvPr id="60419" name="Content Placeholder 2"/>
          <p:cNvSpPr>
            <a:spLocks noGrp="1"/>
          </p:cNvSpPr>
          <p:nvPr>
            <p:ph idx="1"/>
          </p:nvPr>
        </p:nvSpPr>
        <p:spPr/>
        <p:txBody>
          <a:bodyPr/>
          <a:lstStyle/>
          <a:p>
            <a:pPr marL="0" indent="0"/>
            <a:r>
              <a:rPr lang="en-US" dirty="0"/>
              <a:t>Write an attribute description that explains the basis for abstraction for the attribute.</a:t>
            </a:r>
          </a:p>
          <a:p>
            <a:pPr marL="0" indent="0"/>
            <a:endParaRPr lang="en-US" dirty="0"/>
          </a:p>
          <a:p>
            <a:pPr marL="0" indent="0"/>
            <a:endParaRPr lang="en-US" dirty="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a:solidFill>
                  <a:srgbClr val="114FFB"/>
                </a:solidFill>
              </a:rPr>
              <a:t>Above Ground</a:t>
            </a:r>
          </a:p>
          <a:p>
            <a:pPr algn="ctr"/>
            <a:r>
              <a:rPr lang="en-US" dirty="0">
                <a:solidFill>
                  <a:srgbClr val="114FFB"/>
                </a:solidFill>
              </a:rPr>
              <a:t>Level (AGL)</a:t>
            </a: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a:solidFill>
                  <a:srgbClr val="114FFB"/>
                </a:solidFill>
              </a:rPr>
              <a:t>Mean Sea</a:t>
            </a:r>
          </a:p>
          <a:p>
            <a:pPr algn="ctr"/>
            <a:r>
              <a:rPr lang="en-US" dirty="0">
                <a:solidFill>
                  <a:srgbClr val="114FFB"/>
                </a:solidFill>
              </a:rPr>
              <a:t>Level (MSL)</a:t>
            </a: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a:t>Altitude</a:t>
            </a:r>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a:t>Altitude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762000" y="914400"/>
            <a:ext cx="8077200" cy="5410200"/>
          </a:xfrm>
        </p:spPr>
        <p:txBody>
          <a:bodyPr/>
          <a:lstStyle/>
          <a:p>
            <a:pPr marL="0" indent="0"/>
            <a:r>
              <a:rPr lang="en-US" dirty="0">
                <a:solidFill>
                  <a:schemeClr val="tx2"/>
                </a:solidFill>
              </a:rPr>
              <a:t>Airspeed</a:t>
            </a:r>
          </a:p>
          <a:p>
            <a:pPr lvl="1">
              <a:buNone/>
            </a:pPr>
            <a:endParaRPr lang="en-US" dirty="0"/>
          </a:p>
          <a:p>
            <a:pPr marL="0" indent="0"/>
            <a:endParaRPr lang="en-US" dirty="0"/>
          </a:p>
          <a:p>
            <a:pPr marL="0" indent="0"/>
            <a:endParaRPr lang="en-US" dirty="0">
              <a:solidFill>
                <a:schemeClr val="tx2"/>
              </a:solidFill>
            </a:endParaRPr>
          </a:p>
          <a:p>
            <a:pPr marL="0" indent="0"/>
            <a:r>
              <a:rPr lang="en-US" dirty="0">
                <a:solidFill>
                  <a:schemeClr val="tx2"/>
                </a:solidFill>
              </a:rPr>
              <a:t>Airspeed</a:t>
            </a: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endParaRPr lang="en-US" dirty="0">
              <a:solidFill>
                <a:schemeClr val="tx2"/>
              </a:solidFill>
            </a:endParaRPr>
          </a:p>
          <a:p>
            <a:pPr marL="0" indent="0"/>
            <a:r>
              <a:rPr lang="en-US" dirty="0">
                <a:solidFill>
                  <a:schemeClr val="tx2"/>
                </a:solidFill>
              </a:rPr>
              <a:t>Altitude</a:t>
            </a:r>
          </a:p>
          <a:p>
            <a:pPr marL="0" indent="0"/>
            <a:endParaRPr lang="en-US" dirty="0">
              <a:solidFill>
                <a:schemeClr val="tx2"/>
              </a:solidFill>
            </a:endParaRPr>
          </a:p>
          <a:p>
            <a:pPr marL="0" indent="0"/>
            <a:endParaRPr lang="en-US" dirty="0"/>
          </a:p>
        </p:txBody>
      </p:sp>
      <p:grpSp>
        <p:nvGrpSpPr>
          <p:cNvPr id="2" name="Group 1">
            <a:extLst>
              <a:ext uri="{FF2B5EF4-FFF2-40B4-BE49-F238E27FC236}">
                <a16:creationId xmlns:a16="http://schemas.microsoft.com/office/drawing/2014/main" id="{572DE5D9-076E-4B23-ABC1-66BD772830B4}"/>
              </a:ext>
            </a:extLst>
          </p:cNvPr>
          <p:cNvGrpSpPr/>
          <p:nvPr/>
        </p:nvGrpSpPr>
        <p:grpSpPr>
          <a:xfrm>
            <a:off x="759547" y="2957044"/>
            <a:ext cx="7651696" cy="1188300"/>
            <a:chOff x="774290" y="3307501"/>
            <a:chExt cx="7651696" cy="1188300"/>
          </a:xfrm>
        </p:grpSpPr>
        <p:sp>
          <p:nvSpPr>
            <p:cNvPr id="4" name="Rectangle 5"/>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speed of the aircraft relative to the air through which it travels.</a:t>
              </a:r>
            </a:p>
            <a:p>
              <a:r>
                <a:rPr lang="en-US" sz="2200" dirty="0"/>
                <a:t>Units: knots</a:t>
              </a:r>
            </a:p>
          </p:txBody>
        </p:sp>
        <p:grpSp>
          <p:nvGrpSpPr>
            <p:cNvPr id="5" name="Group 4"/>
            <p:cNvGrpSpPr>
              <a:grpSpLocks noChangeAspect="1"/>
            </p:cNvGrpSpPr>
            <p:nvPr/>
          </p:nvGrpSpPr>
          <p:grpSpPr>
            <a:xfrm>
              <a:off x="7359186" y="3353978"/>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3" name="Group 2">
            <a:extLst>
              <a:ext uri="{FF2B5EF4-FFF2-40B4-BE49-F238E27FC236}">
                <a16:creationId xmlns:a16="http://schemas.microsoft.com/office/drawing/2014/main" id="{DE514E0A-64C0-455A-9544-245A09B35D18}"/>
              </a:ext>
            </a:extLst>
          </p:cNvPr>
          <p:cNvGrpSpPr/>
          <p:nvPr/>
        </p:nvGrpSpPr>
        <p:grpSpPr>
          <a:xfrm>
            <a:off x="759547" y="1073161"/>
            <a:ext cx="7600336" cy="1174815"/>
            <a:chOff x="737419" y="1370423"/>
            <a:chExt cx="7600336" cy="1174815"/>
          </a:xfrm>
        </p:grpSpPr>
        <p:grpSp>
          <p:nvGrpSpPr>
            <p:cNvPr id="10" name="Group 9"/>
            <p:cNvGrpSpPr>
              <a:grpSpLocks noChangeAspect="1"/>
            </p:cNvGrpSpPr>
            <p:nvPr/>
          </p:nvGrpSpPr>
          <p:grpSpPr>
            <a:xfrm>
              <a:off x="7270955" y="1370423"/>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5" name="Rectangle 14"/>
            <p:cNvSpPr>
              <a:spLocks noChangeArrowheads="1"/>
            </p:cNvSpPr>
            <p:nvPr/>
          </p:nvSpPr>
          <p:spPr bwMode="auto">
            <a:xfrm>
              <a:off x="737419" y="1653751"/>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how fast it’s going.</a:t>
              </a:r>
            </a:p>
          </p:txBody>
        </p:sp>
      </p:grpSp>
      <p:grpSp>
        <p:nvGrpSpPr>
          <p:cNvPr id="22" name="Group 21">
            <a:extLst>
              <a:ext uri="{FF2B5EF4-FFF2-40B4-BE49-F238E27FC236}">
                <a16:creationId xmlns:a16="http://schemas.microsoft.com/office/drawing/2014/main" id="{7A76CE8A-7D39-41EB-B934-35B30B63B00E}"/>
              </a:ext>
            </a:extLst>
          </p:cNvPr>
          <p:cNvGrpSpPr/>
          <p:nvPr/>
        </p:nvGrpSpPr>
        <p:grpSpPr>
          <a:xfrm>
            <a:off x="774295" y="4988800"/>
            <a:ext cx="7651696" cy="1188300"/>
            <a:chOff x="774290" y="3307501"/>
            <a:chExt cx="7651696" cy="1188300"/>
          </a:xfrm>
        </p:grpSpPr>
        <p:sp>
          <p:nvSpPr>
            <p:cNvPr id="23" name="Rectangle 5">
              <a:extLst>
                <a:ext uri="{FF2B5EF4-FFF2-40B4-BE49-F238E27FC236}">
                  <a16:creationId xmlns:a16="http://schemas.microsoft.com/office/drawing/2014/main" id="{7120DB86-9D23-49E9-8BF6-3A84CAC7042B}"/>
                </a:ext>
              </a:extLst>
            </p:cNvPr>
            <p:cNvSpPr>
              <a:spLocks noChangeArrowheads="1"/>
            </p:cNvSpPr>
            <p:nvPr/>
          </p:nvSpPr>
          <p:spPr bwMode="auto">
            <a:xfrm>
              <a:off x="774290" y="3307501"/>
              <a:ext cx="6096000" cy="11883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current altitude (height) of the aircraft.</a:t>
              </a:r>
            </a:p>
            <a:p>
              <a:r>
                <a:rPr lang="en-US" sz="2200" dirty="0"/>
                <a:t>Units: feet</a:t>
              </a:r>
            </a:p>
            <a:p>
              <a:r>
                <a:rPr lang="en-US" sz="2200" dirty="0"/>
                <a:t>Origin:  Mean Sea Level (MSL)</a:t>
              </a:r>
            </a:p>
          </p:txBody>
        </p:sp>
        <p:grpSp>
          <p:nvGrpSpPr>
            <p:cNvPr id="24" name="Group 23">
              <a:extLst>
                <a:ext uri="{FF2B5EF4-FFF2-40B4-BE49-F238E27FC236}">
                  <a16:creationId xmlns:a16="http://schemas.microsoft.com/office/drawing/2014/main" id="{BF9ECBF2-7CB3-4613-91B4-A72A6D8ECB43}"/>
                </a:ext>
              </a:extLst>
            </p:cNvPr>
            <p:cNvGrpSpPr>
              <a:grpSpLocks noChangeAspect="1"/>
            </p:cNvGrpSpPr>
            <p:nvPr/>
          </p:nvGrpSpPr>
          <p:grpSpPr>
            <a:xfrm>
              <a:off x="7359186" y="3353978"/>
              <a:ext cx="1066800" cy="1066800"/>
              <a:chOff x="990600" y="3886200"/>
              <a:chExt cx="2209800" cy="2209800"/>
            </a:xfrm>
          </p:grpSpPr>
          <p:sp>
            <p:nvSpPr>
              <p:cNvPr id="25" name="Oval 24">
                <a:extLst>
                  <a:ext uri="{FF2B5EF4-FFF2-40B4-BE49-F238E27FC236}">
                    <a16:creationId xmlns:a16="http://schemas.microsoft.com/office/drawing/2014/main" id="{A2BA9007-26BB-41F3-AF9D-D2588A034856}"/>
                  </a:ext>
                </a:extLst>
              </p:cNvPr>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AEDAD0F-888D-4B2E-BA94-5C146164DAA1}"/>
                  </a:ext>
                </a:extLst>
              </p:cNvPr>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679F5DD-4EAA-4C8E-962C-5F77A852F185}"/>
                  </a:ext>
                </a:extLst>
              </p:cNvPr>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Arc 27">
                <a:extLst>
                  <a:ext uri="{FF2B5EF4-FFF2-40B4-BE49-F238E27FC236}">
                    <a16:creationId xmlns:a16="http://schemas.microsoft.com/office/drawing/2014/main" id="{C9E3F9E0-3D6B-424A-9783-EA37F4A5FD83}"/>
                  </a:ext>
                </a:extLst>
              </p:cNvPr>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t>Examples</a:t>
            </a:r>
          </a:p>
        </p:txBody>
      </p:sp>
      <p:sp>
        <p:nvSpPr>
          <p:cNvPr id="62467" name="Content Placeholder 2"/>
          <p:cNvSpPr>
            <a:spLocks noGrp="1"/>
          </p:cNvSpPr>
          <p:nvPr>
            <p:ph idx="1"/>
          </p:nvPr>
        </p:nvSpPr>
        <p:spPr>
          <a:xfrm>
            <a:off x="609600" y="949588"/>
            <a:ext cx="8077200" cy="5375011"/>
          </a:xfrm>
        </p:spPr>
        <p:txBody>
          <a:bodyPr/>
          <a:lstStyle/>
          <a:p>
            <a:pPr lvl="1"/>
            <a:endParaRPr lang="en-US" dirty="0"/>
          </a:p>
          <a:p>
            <a:pPr lvl="1"/>
            <a:endParaRPr lang="en-US" dirty="0"/>
          </a:p>
          <a:p>
            <a:pPr lvl="1">
              <a:buNone/>
            </a:pPr>
            <a:r>
              <a:rPr lang="en-US" dirty="0">
                <a:solidFill>
                  <a:schemeClr val="tx2"/>
                </a:solidFill>
              </a:rPr>
              <a:t>Length</a:t>
            </a:r>
          </a:p>
          <a:p>
            <a:pPr lvl="1">
              <a:buNone/>
            </a:pPr>
            <a:endParaRPr lang="en-US" dirty="0">
              <a:solidFill>
                <a:schemeClr val="tx2"/>
              </a:solidFill>
            </a:endParaRPr>
          </a:p>
          <a:p>
            <a:pPr lvl="1">
              <a:buNone/>
            </a:pPr>
            <a:endParaRPr lang="en-US" dirty="0">
              <a:solidFill>
                <a:schemeClr val="tx2"/>
              </a:solidFill>
            </a:endParaRPr>
          </a:p>
          <a:p>
            <a:pPr lvl="1">
              <a:buNone/>
            </a:pPr>
            <a:endParaRPr lang="en-US" dirty="0">
              <a:solidFill>
                <a:schemeClr val="tx2"/>
              </a:solidFill>
            </a:endParaRPr>
          </a:p>
          <a:p>
            <a:pPr lvl="1">
              <a:buNone/>
            </a:pPr>
            <a:r>
              <a:rPr lang="en-US" dirty="0">
                <a:solidFill>
                  <a:schemeClr val="tx2"/>
                </a:solidFill>
              </a:rPr>
              <a:t>Length</a:t>
            </a:r>
          </a:p>
          <a:p>
            <a:pPr lvl="1"/>
            <a:endParaRPr lang="en-US" dirty="0"/>
          </a:p>
          <a:p>
            <a:pPr lvl="1"/>
            <a:endParaRPr lang="en-US" dirty="0"/>
          </a:p>
          <a:p>
            <a:pPr lvl="1"/>
            <a:endParaRPr lang="en-US" dirty="0"/>
          </a:p>
          <a:p>
            <a:pPr marL="0" indent="0"/>
            <a:endParaRPr lang="en-US" dirty="0"/>
          </a:p>
          <a:p>
            <a:pPr lvl="1"/>
            <a:endParaRPr lang="en-US" dirty="0"/>
          </a:p>
          <a:p>
            <a:pPr marL="0" indent="0"/>
            <a:endParaRPr lang="en-US" dirty="0"/>
          </a:p>
          <a:p>
            <a:pPr marL="0" indent="0"/>
            <a:endParaRPr lang="en-US" dirty="0"/>
          </a:p>
          <a:p>
            <a:pPr marL="0" indent="0"/>
            <a:endParaRPr lang="en-US" dirty="0"/>
          </a:p>
        </p:txBody>
      </p:sp>
      <p:grpSp>
        <p:nvGrpSpPr>
          <p:cNvPr id="6" name="Group 5">
            <a:extLst>
              <a:ext uri="{FF2B5EF4-FFF2-40B4-BE49-F238E27FC236}">
                <a16:creationId xmlns:a16="http://schemas.microsoft.com/office/drawing/2014/main" id="{9549B00B-23C1-4152-974A-351707C7B6B4}"/>
              </a:ext>
            </a:extLst>
          </p:cNvPr>
          <p:cNvGrpSpPr/>
          <p:nvPr/>
        </p:nvGrpSpPr>
        <p:grpSpPr>
          <a:xfrm>
            <a:off x="897194" y="3749879"/>
            <a:ext cx="7696200" cy="1371600"/>
            <a:chOff x="914400" y="3886200"/>
            <a:chExt cx="7696200" cy="1371600"/>
          </a:xfrm>
        </p:grpSpPr>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payload.</a:t>
              </a:r>
            </a:p>
            <a:p>
              <a:r>
                <a:rPr lang="en-US" sz="2200" dirty="0"/>
                <a:t>Units: bytes</a:t>
              </a:r>
            </a:p>
            <a:p>
              <a:r>
                <a:rPr lang="en-US" sz="2200" dirty="0"/>
                <a:t>Range: 0 to 256K-1.</a:t>
              </a:r>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
        <p:nvSpPr>
          <p:cNvPr id="5" name="Rectangle 4"/>
          <p:cNvSpPr>
            <a:spLocks noChangeArrowheads="1"/>
          </p:cNvSpPr>
          <p:nvPr/>
        </p:nvSpPr>
        <p:spPr bwMode="auto">
          <a:xfrm>
            <a:off x="897194" y="2225537"/>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 the message excludes the header.</a:t>
            </a:r>
          </a:p>
        </p:txBody>
      </p:sp>
      <p:grpSp>
        <p:nvGrpSpPr>
          <p:cNvPr id="3" name="Group 2"/>
          <p:cNvGrpSpPr/>
          <p:nvPr/>
        </p:nvGrpSpPr>
        <p:grpSpPr>
          <a:xfrm>
            <a:off x="7602794" y="2041322"/>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11" name="Speech Bubble: Rectangle with Corners Rounded 10">
            <a:extLst>
              <a:ext uri="{FF2B5EF4-FFF2-40B4-BE49-F238E27FC236}">
                <a16:creationId xmlns:a16="http://schemas.microsoft.com/office/drawing/2014/main" id="{4DB3CC6C-7489-46AB-A38A-97BEE2352A41}"/>
              </a:ext>
            </a:extLst>
          </p:cNvPr>
          <p:cNvSpPr/>
          <p:nvPr/>
        </p:nvSpPr>
        <p:spPr bwMode="auto">
          <a:xfrm>
            <a:off x="3043464" y="1118979"/>
            <a:ext cx="3966935" cy="481222"/>
          </a:xfrm>
          <a:prstGeom prst="wedgeRoundRectCallout">
            <a:avLst>
              <a:gd name="adj1" fmla="val -6610"/>
              <a:gd name="adj2" fmla="val 18985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t>Lovely.  It also excludes artichokes.</a:t>
            </a:r>
          </a:p>
        </p:txBody>
      </p:sp>
      <p:sp>
        <p:nvSpPr>
          <p:cNvPr id="27" name="Speech Bubble: Rectangle with Corners Rounded 26">
            <a:extLst>
              <a:ext uri="{FF2B5EF4-FFF2-40B4-BE49-F238E27FC236}">
                <a16:creationId xmlns:a16="http://schemas.microsoft.com/office/drawing/2014/main" id="{6C543798-DA67-4F5F-80AE-7ADA9EB23B8C}"/>
              </a:ext>
            </a:extLst>
          </p:cNvPr>
          <p:cNvSpPr/>
          <p:nvPr/>
        </p:nvSpPr>
        <p:spPr bwMode="auto">
          <a:xfrm>
            <a:off x="304800" y="5269148"/>
            <a:ext cx="4572000" cy="469873"/>
          </a:xfrm>
          <a:prstGeom prst="wedgeRoundRectCallout">
            <a:avLst>
              <a:gd name="adj1" fmla="val -27248"/>
              <a:gd name="adj2" fmla="val -381545"/>
              <a:gd name="adj3" fmla="val 16667"/>
            </a:avLst>
          </a:prstGeom>
          <a:solidFill>
            <a:schemeClr val="accent1">
              <a:alpha val="16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t>PayloadLength</a:t>
            </a:r>
            <a:r>
              <a:rPr lang="en-US" dirty="0"/>
              <a:t> might be a better name?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2467">
                                            <p:txEl>
                                              <p:pRg st="6" end="6"/>
                                            </p:txEl>
                                          </p:spTgt>
                                        </p:tgtEl>
                                        <p:attrNameLst>
                                          <p:attrName>style.visibility</p:attrName>
                                        </p:attrNameLst>
                                      </p:cBhvr>
                                      <p:to>
                                        <p:strVal val="visible"/>
                                      </p:to>
                                    </p:set>
                                    <p:animEffect transition="in" filter="fade">
                                      <p:cBhvr>
                                        <p:cTn id="18" dur="500"/>
                                        <p:tgtEl>
                                          <p:spTgt spid="6246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Description Guidelines</a:t>
            </a:r>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a:t>Connect subject matter concept or quantity to abstraction</a:t>
            </a:r>
          </a:p>
          <a:p>
            <a:pPr lvl="1"/>
            <a:r>
              <a:rPr lang="en-US" dirty="0"/>
              <a:t>Readily understood by subject-matter experts</a:t>
            </a:r>
          </a:p>
          <a:p>
            <a:pPr lvl="1"/>
            <a:r>
              <a:rPr lang="en-US" dirty="0"/>
              <a:t>For quantitative attributes:</a:t>
            </a:r>
          </a:p>
          <a:p>
            <a:pPr lvl="2"/>
            <a:r>
              <a:rPr lang="en-US" dirty="0"/>
              <a:t>Units (meters, yards, degrees Centigrade, </a:t>
            </a:r>
            <a:r>
              <a:rPr lang="en-US" dirty="0" err="1"/>
              <a:t>milliparsecs</a:t>
            </a:r>
            <a:r>
              <a:rPr lang="en-US" dirty="0"/>
              <a:t>)</a:t>
            </a:r>
          </a:p>
          <a:p>
            <a:pPr lvl="2"/>
            <a:r>
              <a:rPr lang="en-US" dirty="0"/>
              <a:t>Origin (above ground level, mean sea level)</a:t>
            </a:r>
          </a:p>
          <a:p>
            <a:pPr lvl="2"/>
            <a:r>
              <a:rPr lang="en-US" dirty="0"/>
              <a:t>Range (-50 – 328; 0-100)</a:t>
            </a:r>
          </a:p>
        </p:txBody>
      </p:sp>
      <p:sp>
        <p:nvSpPr>
          <p:cNvPr id="3" name="Speech Bubble: Rectangle with Corners Rounded 2">
            <a:extLst>
              <a:ext uri="{FF2B5EF4-FFF2-40B4-BE49-F238E27FC236}">
                <a16:creationId xmlns:a16="http://schemas.microsoft.com/office/drawing/2014/main" id="{1078F8D6-C76D-4B98-B662-1E6EE710221C}"/>
              </a:ext>
            </a:extLst>
          </p:cNvPr>
          <p:cNvSpPr/>
          <p:nvPr/>
        </p:nvSpPr>
        <p:spPr bwMode="auto">
          <a:xfrm>
            <a:off x="4575243" y="3695700"/>
            <a:ext cx="3988340" cy="2095500"/>
          </a:xfrm>
          <a:prstGeom prst="wedgeRoundRectCallout">
            <a:avLst>
              <a:gd name="adj1" fmla="val -30688"/>
              <a:gd name="adj2" fmla="val 66531"/>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Georgia" panose="02040502050405020303" pitchFamily="18" charset="0"/>
              </a:rPr>
              <a:t>“As a result, JPL engineers mistook acceleration readings measured in English units of pound-seconds for a metric measure of force called newton-seconds.”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Georgia" panose="02040502050405020303" pitchFamily="18" charset="0"/>
              </a:rPr>
              <a:t>(1999 loss of Mars Climate Orbiter)</a:t>
            </a:r>
            <a:endParaRPr kumimoji="0" lang="en-US" sz="1800" b="0" i="0" u="none" strike="noStrike" cap="none" normalizeH="0" baseline="0" dirty="0">
              <a:ln>
                <a:noFill/>
              </a:ln>
              <a:solidFill>
                <a:schemeClr val="tx1"/>
              </a:solidFill>
              <a:effectLst/>
              <a:latin typeface="Arial" charset="0"/>
            </a:endParaRPr>
          </a:p>
        </p:txBody>
      </p:sp>
      <p:sp>
        <p:nvSpPr>
          <p:cNvPr id="6" name="Speech Bubble: Rectangle with Corners Rounded 5">
            <a:extLst>
              <a:ext uri="{FF2B5EF4-FFF2-40B4-BE49-F238E27FC236}">
                <a16:creationId xmlns:a16="http://schemas.microsoft.com/office/drawing/2014/main" id="{BC71F2A8-B411-4A40-9F75-646F7ADE5B37}"/>
              </a:ext>
            </a:extLst>
          </p:cNvPr>
          <p:cNvSpPr/>
          <p:nvPr/>
        </p:nvSpPr>
        <p:spPr bwMode="auto">
          <a:xfrm>
            <a:off x="685800" y="3695700"/>
            <a:ext cx="2362200" cy="1638300"/>
          </a:xfrm>
          <a:prstGeom prst="wedgeRoundRectCallout">
            <a:avLst>
              <a:gd name="adj1" fmla="val 44194"/>
              <a:gd name="adj2" fmla="val 72278"/>
              <a:gd name="adj3" fmla="val 16667"/>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000000"/>
                </a:solidFill>
                <a:latin typeface="+mn-lt"/>
              </a:rPr>
              <a:t>Do we really need </a:t>
            </a:r>
            <a:r>
              <a:rPr lang="en-US" dirty="0">
                <a:solidFill>
                  <a:srgbClr val="000000"/>
                </a:solidFill>
                <a:latin typeface="+mn-lt"/>
              </a:rPr>
              <a:t>to write attribute descriptions?  It seems like a good name is enough!</a:t>
            </a: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Testing Attributes</a:t>
            </a:r>
          </a:p>
        </p:txBody>
      </p:sp>
      <p:sp>
        <p:nvSpPr>
          <p:cNvPr id="63491" name="Content Placeholder 2"/>
          <p:cNvSpPr>
            <a:spLocks noGrp="1"/>
          </p:cNvSpPr>
          <p:nvPr>
            <p:ph idx="1"/>
          </p:nvPr>
        </p:nvSpPr>
        <p:spPr/>
        <p:txBody>
          <a:bodyPr/>
          <a:lstStyle/>
          <a:p>
            <a:pPr marL="0" indent="0"/>
            <a:r>
              <a:rPr lang="en-US" dirty="0"/>
              <a:t>There are several tests you can apply to attributes. </a:t>
            </a:r>
          </a:p>
          <a:p>
            <a:pPr lvl="1"/>
            <a:r>
              <a:rPr lang="en-US" dirty="0"/>
              <a:t>The Applies-to-All-Instances Test</a:t>
            </a:r>
          </a:p>
          <a:p>
            <a:pPr lvl="1"/>
            <a:r>
              <a:rPr lang="en-US" dirty="0"/>
              <a:t>The Valid-Value Test</a:t>
            </a:r>
          </a:p>
          <a:p>
            <a:pPr lvl="1"/>
            <a:r>
              <a:rPr lang="en-US" dirty="0"/>
              <a:t>The Multiple-Value Test</a:t>
            </a:r>
          </a:p>
          <a:p>
            <a:pPr lvl="1"/>
            <a:endParaRPr lang="en-US" dirty="0"/>
          </a:p>
          <a:p>
            <a:pPr lvl="1"/>
            <a:endParaRPr lang="en-US" dirty="0"/>
          </a:p>
          <a:p>
            <a:pPr marL="0" indent="0"/>
            <a:endParaRPr lang="en-US" dirty="0"/>
          </a:p>
          <a:p>
            <a:pPr marL="0" indent="0"/>
            <a:endParaRPr lang="en-US" dirty="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 an attribute having a single potential value that has meaning in the subject matter.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Applies-to-All-Instances Test</a:t>
            </a:r>
          </a:p>
        </p:txBody>
      </p:sp>
      <p:sp>
        <p:nvSpPr>
          <p:cNvPr id="64515" name="Content Placeholder 2"/>
          <p:cNvSpPr>
            <a:spLocks noGrp="1"/>
          </p:cNvSpPr>
          <p:nvPr>
            <p:ph idx="1"/>
          </p:nvPr>
        </p:nvSpPr>
        <p:spPr/>
        <p:txBody>
          <a:bodyPr/>
          <a:lstStyle/>
          <a:p>
            <a:pPr marL="0" indent="0"/>
            <a:r>
              <a:rPr lang="en-US" dirty="0"/>
              <a:t>Check that each attribute applies to all instances.</a:t>
            </a:r>
          </a:p>
          <a:p>
            <a:pPr marL="0" indent="0"/>
            <a:endParaRPr lang="en-US" dirty="0"/>
          </a:p>
          <a:p>
            <a:pPr marL="0" indent="0"/>
            <a:endParaRPr lang="en-US" dirty="0"/>
          </a:p>
          <a:p>
            <a:pPr marL="0" indent="0"/>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13664810"/>
              </p:ext>
            </p:extLst>
          </p:nvPr>
        </p:nvGraphicFramePr>
        <p:xfrm>
          <a:off x="914400" y="2631582"/>
          <a:ext cx="7239000" cy="201661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Valid-Value Test</a:t>
            </a:r>
          </a:p>
        </p:txBody>
      </p:sp>
      <p:sp>
        <p:nvSpPr>
          <p:cNvPr id="65539" name="Content Placeholder 2"/>
          <p:cNvSpPr>
            <a:spLocks noGrp="1"/>
          </p:cNvSpPr>
          <p:nvPr>
            <p:ph idx="1"/>
          </p:nvPr>
        </p:nvSpPr>
        <p:spPr/>
        <p:txBody>
          <a:bodyPr/>
          <a:lstStyle/>
          <a:p>
            <a:pPr marL="0" indent="0"/>
            <a:r>
              <a:rPr lang="en-US" dirty="0"/>
              <a:t>Check that each attribute has a valid value </a:t>
            </a:r>
            <a:r>
              <a:rPr lang="en-US" i="1" dirty="0"/>
              <a:t>at some point in its lifecycle.</a:t>
            </a:r>
          </a:p>
          <a:p>
            <a:pPr marL="0" indent="0"/>
            <a:endParaRPr lang="en-US" dirty="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32588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gridCol w="1325880">
                  <a:extLst>
                    <a:ext uri="{9D8B030D-6E8A-4147-A177-3AD203B41FA5}">
                      <a16:colId xmlns:a16="http://schemas.microsoft.com/office/drawing/2014/main" val="20004"/>
                    </a:ext>
                  </a:extLst>
                </a:gridCol>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Multiple-Value Test</a:t>
            </a:r>
          </a:p>
        </p:txBody>
      </p:sp>
      <p:sp>
        <p:nvSpPr>
          <p:cNvPr id="66563" name="Content Placeholder 2"/>
          <p:cNvSpPr>
            <a:spLocks noGrp="1"/>
          </p:cNvSpPr>
          <p:nvPr>
            <p:ph idx="1"/>
          </p:nvPr>
        </p:nvSpPr>
        <p:spPr/>
        <p:txBody>
          <a:bodyPr/>
          <a:lstStyle/>
          <a:p>
            <a:pPr marL="0" indent="0"/>
            <a:r>
              <a:rPr lang="en-US" dirty="0"/>
              <a:t>Check that each attribute has a single value.</a:t>
            </a:r>
          </a:p>
          <a:p>
            <a:pPr marL="0" indent="0"/>
            <a:endParaRPr lang="en-US" dirty="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Write attribute descriptions for the attributes you identified earlier.</a:t>
            </a:r>
          </a:p>
          <a:p>
            <a:pPr marL="179387" lvl="1" indent="0">
              <a:buNone/>
            </a:pPr>
            <a:endParaRPr lang="en-US" dirty="0"/>
          </a:p>
          <a:p>
            <a:pPr indent="-360363"/>
            <a:r>
              <a:rPr lang="en-US" dirty="0"/>
              <a:t>Apply the tests.</a:t>
            </a:r>
          </a:p>
          <a:p>
            <a:pPr indent="-360363"/>
            <a:endParaRPr lang="en-US" dirty="0"/>
          </a:p>
          <a:p>
            <a:pPr indent="-360363"/>
            <a:r>
              <a:rPr lang="en-US" dirty="0"/>
              <a:t>Be prepared to share your descriptions with the class.  Highlight attributes that were discarded or changed.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p:txBody>
          <a:bodyPr/>
          <a:lstStyle/>
          <a:p>
            <a:r>
              <a:rPr lang="en-US" dirty="0"/>
              <a:t>Compare your classes, attributes, and descriptions to those in the provided solution.</a:t>
            </a:r>
          </a:p>
          <a:p>
            <a:endParaRPr lang="en-US" dirty="0"/>
          </a:p>
          <a:p>
            <a:r>
              <a:rPr lang="en-US" dirty="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a:t>Requirements Clarification</a:t>
            </a:r>
          </a:p>
          <a:p>
            <a:pPr marL="457200" indent="-457200">
              <a:buFont typeface="+mj-lt"/>
              <a:buAutoNum type="arabicPeriod"/>
            </a:pPr>
            <a:r>
              <a:rPr lang="en-US" dirty="0"/>
              <a:t>Classes</a:t>
            </a:r>
          </a:p>
          <a:p>
            <a:pPr marL="457200" indent="-457200">
              <a:buFont typeface="+mj-lt"/>
              <a:buAutoNum type="arabicPeriod"/>
            </a:pPr>
            <a:r>
              <a:rPr lang="en-US" dirty="0"/>
              <a:t>Attributes</a:t>
            </a:r>
          </a:p>
          <a:p>
            <a:pPr marL="457200" indent="-457200">
              <a:buFont typeface="+mj-lt"/>
              <a:buAutoNum type="arabicPeriod"/>
            </a:pPr>
            <a:r>
              <a:rPr lang="en-US" dirty="0"/>
              <a:t>Associations</a:t>
            </a:r>
          </a:p>
          <a:p>
            <a:pPr marL="457200" indent="-457200">
              <a:buFont typeface="+mj-lt"/>
              <a:buAutoNum type="arabicPeriod"/>
            </a:pPr>
            <a:r>
              <a:rPr lang="en-US" dirty="0"/>
              <a:t>Class Modeling</a:t>
            </a:r>
          </a:p>
          <a:p>
            <a:pPr marL="457200" indent="-457200">
              <a:buFont typeface="+mj-lt"/>
              <a:buAutoNum type="arabicPeriod"/>
            </a:pPr>
            <a:r>
              <a:rPr lang="en-US" dirty="0"/>
              <a:t>State Models</a:t>
            </a:r>
          </a:p>
          <a:p>
            <a:pPr marL="457200" indent="-457200">
              <a:buFont typeface="+mj-lt"/>
              <a:buAutoNum type="arabicPeriod"/>
            </a:pPr>
            <a:r>
              <a:rPr lang="en-US" dirty="0"/>
              <a:t>Activities</a:t>
            </a:r>
          </a:p>
          <a:p>
            <a:pPr marL="457200" indent="-457200">
              <a:buFont typeface="+mj-lt"/>
              <a:buAutoNum type="arabicPeriod"/>
            </a:pPr>
            <a:r>
              <a:rPr lang="en-US" dirty="0"/>
              <a:t>Actions</a:t>
            </a:r>
          </a:p>
          <a:p>
            <a:pPr marL="457200" indent="-457200">
              <a:buFont typeface="+mj-lt"/>
              <a:buAutoNum type="arabicPeriod"/>
            </a:pPr>
            <a:r>
              <a:rPr lang="en-US" dirty="0"/>
              <a:t>Distribution of Intelligence</a:t>
            </a:r>
          </a:p>
          <a:p>
            <a:pPr marL="457200" indent="-457200">
              <a:buFont typeface="+mj-lt"/>
              <a:buAutoNum type="arabicPeriod"/>
            </a:pPr>
            <a:r>
              <a:rPr lang="en-US" dirty="0"/>
              <a:t>Model Execution</a:t>
            </a:r>
          </a:p>
          <a:p>
            <a:pPr marL="457200" indent="-457200">
              <a:buFont typeface="+mj-lt"/>
              <a:buAutoNum type="arabicPeriod"/>
            </a:pPr>
            <a:r>
              <a:rPr lang="en-US" dirty="0"/>
              <a:t>Components and Interfaces</a:t>
            </a:r>
          </a:p>
          <a:p>
            <a:pPr marL="457200" indent="-457200">
              <a:buFont typeface="+mj-lt"/>
              <a:buAutoNum type="arabicPeriod"/>
            </a:pPr>
            <a:r>
              <a:rPr lang="en-US" dirty="0"/>
              <a:t>Model-based Testing</a:t>
            </a:r>
          </a:p>
          <a:p>
            <a:pPr marL="457200" indent="-457200">
              <a:buFont typeface="+mj-lt"/>
              <a:buAutoNum type="arabicPeriod"/>
            </a:pPr>
            <a:r>
              <a:rPr lang="en-US" dirty="0"/>
              <a:t>What’s Next?</a:t>
            </a:r>
          </a:p>
        </p:txBody>
      </p:sp>
      <p:sp>
        <p:nvSpPr>
          <p:cNvPr id="4" name="TextBox 3"/>
          <p:cNvSpPr txBox="1"/>
          <p:nvPr/>
        </p:nvSpPr>
        <p:spPr>
          <a:xfrm>
            <a:off x="5257800" y="5044151"/>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3616832" y="1682197"/>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a:latin typeface="Arial" charset="0"/>
              </a:rPr>
              <a:t>Abstractions</a:t>
            </a: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3796506" y="32004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dirty="0">
                <a:latin typeface="+mn-lt"/>
                <a:ea typeface="ＭＳ Ｐゴシック" pitchFamily="34" charset="-128"/>
                <a:cs typeface="+mn-cs"/>
              </a:rPr>
              <a:t>Lifecycle</a:t>
            </a: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6019800" y="3741498"/>
            <a:ext cx="1828800" cy="976312"/>
          </a:xfrm>
          <a:prstGeom prst="rect">
            <a:avLst/>
          </a:prstGeom>
          <a:noFill/>
          <a:ln>
            <a:solidFill>
              <a:schemeClr val="tx1"/>
            </a:solidFill>
          </a:ln>
        </p:spPr>
        <p:txBody>
          <a:bodyPr wrap="square">
            <a:spAutoFit/>
          </a:bodyPr>
          <a:lstStyle/>
          <a:p>
            <a:pPr eaLnBrk="0" hangingPunct="0"/>
            <a:r>
              <a:rPr lang="en-US" sz="2000" dirty="0">
                <a:latin typeface="Arial" charset="0"/>
              </a:rPr>
              <a:t>Activities</a:t>
            </a: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209800"/>
          </a:xfrm>
        </p:spPr>
        <p:txBody>
          <a:bodyPr/>
          <a:lstStyle/>
          <a:p>
            <a:pPr marL="0" indent="0"/>
            <a:r>
              <a:rPr lang="en-US" dirty="0"/>
              <a:t>A </a:t>
            </a:r>
            <a:r>
              <a:rPr lang="en-US" i="1" dirty="0"/>
              <a:t>binary association </a:t>
            </a:r>
            <a:r>
              <a:rPr lang="en-US" dirty="0"/>
              <a:t>is an abstraction of a relationship between two things that were abstracted as classes.</a:t>
            </a:r>
          </a:p>
          <a:p>
            <a:pPr marL="0" indent="0"/>
            <a:r>
              <a:rPr lang="en-US" dirty="0"/>
              <a:t>In other words, a binary association represents a relationship between </a:t>
            </a:r>
            <a:r>
              <a:rPr lang="en-US" i="1" dirty="0"/>
              <a:t>instances</a:t>
            </a:r>
            <a:r>
              <a:rPr lang="en-US" dirty="0"/>
              <a:t> of two classes.</a:t>
            </a:r>
          </a:p>
          <a:p>
            <a:r>
              <a:rPr lang="en-US" dirty="0"/>
              <a:t>A link is an instance of an association. </a:t>
            </a:r>
          </a:p>
          <a:p>
            <a:pPr marL="0" indent="0"/>
            <a:endParaRPr lang="en-US" dirty="0"/>
          </a:p>
          <a:p>
            <a:pPr marL="0" indent="0"/>
            <a:endParaRPr lang="en-US" sz="1200" dirty="0"/>
          </a:p>
          <a:p>
            <a:pPr lvl="1"/>
            <a:endParaRPr lang="en-US" dirty="0"/>
          </a:p>
          <a:p>
            <a:pPr lvl="1"/>
            <a:endParaRPr lang="en-US" dirty="0"/>
          </a:p>
          <a:p>
            <a:pPr lvl="1"/>
            <a:endParaRPr lang="en-US" dirty="0"/>
          </a:p>
          <a:p>
            <a:pPr lvl="1"/>
            <a:endParaRPr lang="en-US" dirty="0"/>
          </a:p>
          <a:p>
            <a:pPr lvl="1"/>
            <a:endParaRPr lang="en-US" dirty="0"/>
          </a:p>
          <a:p>
            <a:endParaRPr lang="en-US" sz="1200"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grpSp>
        <p:nvGrpSpPr>
          <p:cNvPr id="16" name="Group 15">
            <a:extLst>
              <a:ext uri="{FF2B5EF4-FFF2-40B4-BE49-F238E27FC236}">
                <a16:creationId xmlns:a16="http://schemas.microsoft.com/office/drawing/2014/main" id="{265AD6D0-3F73-45E6-997E-52C2564019D0}"/>
              </a:ext>
            </a:extLst>
          </p:cNvPr>
          <p:cNvGrpSpPr/>
          <p:nvPr/>
        </p:nvGrpSpPr>
        <p:grpSpPr>
          <a:xfrm>
            <a:off x="2189028" y="3252532"/>
            <a:ext cx="3221172" cy="1624268"/>
            <a:chOff x="2189028" y="3252532"/>
            <a:chExt cx="3221172" cy="1624268"/>
          </a:xfrm>
        </p:grpSpPr>
        <p:sp>
          <p:nvSpPr>
            <p:cNvPr id="2" name="TextBox 1"/>
            <p:cNvSpPr txBox="1"/>
            <p:nvPr/>
          </p:nvSpPr>
          <p:spPr>
            <a:xfrm>
              <a:off x="3847122" y="3252532"/>
              <a:ext cx="724878" cy="400110"/>
            </a:xfrm>
            <a:prstGeom prst="rect">
              <a:avLst/>
            </a:prstGeom>
            <a:noFill/>
          </p:spPr>
          <p:txBody>
            <a:bodyPr wrap="none" rtlCol="0">
              <a:spAutoFit/>
            </a:bodyPr>
            <a:lstStyle/>
            <a:p>
              <a:r>
                <a:rPr lang="en-US" sz="2000" dirty="0">
                  <a:latin typeface="Comic Sans MS"/>
                  <a:cs typeface="Comic Sans MS"/>
                </a:rPr>
                <a:t>links</a:t>
              </a:r>
            </a:p>
          </p:txBody>
        </p:sp>
        <p:cxnSp>
          <p:nvCxnSpPr>
            <p:cNvPr id="6" name="Straight Connector 5"/>
            <p:cNvCxnSpPr>
              <a:cxnSpLocks/>
            </p:cNvCxnSpPr>
            <p:nvPr/>
          </p:nvCxnSpPr>
          <p:spPr bwMode="auto">
            <a:xfrm>
              <a:off x="2189028" y="4145646"/>
              <a:ext cx="554172" cy="73115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3E3E63-59B2-4F21-AEFF-33EAC069BB47}"/>
                </a:ext>
              </a:extLst>
            </p:cNvPr>
            <p:cNvCxnSpPr>
              <a:cxnSpLocks/>
            </p:cNvCxnSpPr>
            <p:nvPr/>
          </p:nvCxnSpPr>
          <p:spPr bwMode="auto">
            <a:xfrm>
              <a:off x="4561182" y="3637158"/>
              <a:ext cx="849018" cy="11212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6637CB5-89EE-47B1-A80B-A7060B167385}"/>
                </a:ext>
              </a:extLst>
            </p:cNvPr>
            <p:cNvCxnSpPr>
              <a:cxnSpLocks/>
            </p:cNvCxnSpPr>
            <p:nvPr/>
          </p:nvCxnSpPr>
          <p:spPr bwMode="auto">
            <a:xfrm flipV="1">
              <a:off x="2189028" y="3476173"/>
              <a:ext cx="1630926" cy="622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Binary Associations</a:t>
            </a:r>
          </a:p>
        </p:txBody>
      </p:sp>
      <p:sp>
        <p:nvSpPr>
          <p:cNvPr id="29699" name="Content Placeholder 2"/>
          <p:cNvSpPr>
            <a:spLocks noGrp="1"/>
          </p:cNvSpPr>
          <p:nvPr>
            <p:ph idx="1"/>
          </p:nvPr>
        </p:nvSpPr>
        <p:spPr>
          <a:xfrm>
            <a:off x="762000" y="1219200"/>
            <a:ext cx="7924800" cy="2514600"/>
          </a:xfrm>
        </p:spPr>
        <p:txBody>
          <a:bodyPr/>
          <a:lstStyle/>
          <a:p>
            <a:pPr marL="0" indent="0"/>
            <a:r>
              <a:rPr lang="en-US" dirty="0"/>
              <a:t>Each ‘end’ of the binary association has a:</a:t>
            </a:r>
          </a:p>
          <a:p>
            <a:pPr lvl="1"/>
            <a:r>
              <a:rPr lang="en-US" dirty="0"/>
              <a:t>name that captures the meaning of the association</a:t>
            </a:r>
          </a:p>
          <a:p>
            <a:pPr lvl="1"/>
            <a:r>
              <a:rPr lang="en-US" dirty="0"/>
              <a:t>multiplicity that captures the number of </a:t>
            </a:r>
            <a:br>
              <a:rPr lang="en-US" dirty="0"/>
            </a:br>
            <a:r>
              <a:rPr lang="en-US" dirty="0"/>
              <a:t>instances that participate</a:t>
            </a:r>
          </a:p>
          <a:p>
            <a:pPr lvl="1"/>
            <a:r>
              <a:rPr lang="en-US" dirty="0"/>
              <a:t>conditionality that captures whether the instances must participate in the association</a:t>
            </a:r>
          </a:p>
          <a:p>
            <a:pPr lvl="1">
              <a:buNone/>
            </a:pPr>
            <a:endParaRPr lang="en-US" dirty="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Names</a:t>
            </a:r>
          </a:p>
        </p:txBody>
      </p:sp>
      <p:sp>
        <p:nvSpPr>
          <p:cNvPr id="30723" name="Content Placeholder 2"/>
          <p:cNvSpPr>
            <a:spLocks noGrp="1"/>
          </p:cNvSpPr>
          <p:nvPr>
            <p:ph idx="1"/>
          </p:nvPr>
        </p:nvSpPr>
        <p:spPr/>
        <p:txBody>
          <a:bodyPr/>
          <a:lstStyle/>
          <a:p>
            <a:pPr marL="0" indent="0"/>
            <a:r>
              <a:rPr lang="en-US" dirty="0"/>
              <a:t>The name captures the role </a:t>
            </a:r>
            <a:br>
              <a:rPr lang="en-US" dirty="0"/>
            </a:br>
            <a:r>
              <a:rPr lang="en-US" dirty="0"/>
              <a:t>the “target” class plays with </a:t>
            </a:r>
            <a:br>
              <a:rPr lang="en-US" dirty="0"/>
            </a:br>
            <a:r>
              <a:rPr lang="en-US" dirty="0"/>
              <a:t>respect to the other end.</a:t>
            </a:r>
          </a:p>
          <a:p>
            <a:pPr marL="0" indent="0"/>
            <a:endParaRPr lang="en-US" dirty="0"/>
          </a:p>
          <a:p>
            <a:pPr marL="0" indent="0"/>
            <a:endParaRPr lang="en-US" dirty="0"/>
          </a:p>
          <a:p>
            <a:pPr marL="0" indent="0"/>
            <a:endParaRPr lang="en-US" dirty="0"/>
          </a:p>
          <a:p>
            <a:pPr marL="0" indent="0"/>
            <a:endParaRPr lang="en-US" dirty="0"/>
          </a:p>
          <a:p>
            <a:pPr marL="0" indent="0"/>
            <a:r>
              <a:rPr lang="en-US" dirty="0"/>
              <a:t>These are written:</a:t>
            </a:r>
          </a:p>
          <a:p>
            <a:pPr marL="0" indent="0"/>
            <a:endParaRPr lang="en-US" dirty="0"/>
          </a:p>
          <a:p>
            <a:pPr marL="0" indent="0"/>
            <a:endParaRPr lang="en-US" dirty="0"/>
          </a:p>
          <a:p>
            <a:pPr marL="0" indent="0"/>
            <a:endParaRPr lang="en-US" dirty="0"/>
          </a:p>
          <a:p>
            <a:pPr marL="0" indent="0"/>
            <a:endParaRPr lang="en-US" dirty="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 roles instead of verb phrases. </a:t>
            </a:r>
          </a:p>
          <a:p>
            <a:endParaRPr lang="en-US" sz="1000" dirty="0"/>
          </a:p>
          <a:p>
            <a:r>
              <a:rPr lang="en-US" sz="2000" dirty="0"/>
              <a:t>Ignore them.  </a:t>
            </a:r>
          </a:p>
          <a:p>
            <a:endParaRPr lang="en-US" sz="1000" dirty="0"/>
          </a:p>
          <a:p>
            <a:pPr algn="ctr"/>
            <a:r>
              <a:rPr lang="en-US" sz="2000" i="1" dirty="0"/>
              <a:t>Roles won’t 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a:t>owns</a:t>
            </a:r>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a:t>is owned by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a:t>manages</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Multiplicity</a:t>
            </a:r>
          </a:p>
        </p:txBody>
      </p:sp>
      <p:sp>
        <p:nvSpPr>
          <p:cNvPr id="31747" name="Content Placeholder 2"/>
          <p:cNvSpPr>
            <a:spLocks noGrp="1"/>
          </p:cNvSpPr>
          <p:nvPr>
            <p:ph idx="1"/>
          </p:nvPr>
        </p:nvSpPr>
        <p:spPr/>
        <p:txBody>
          <a:bodyPr/>
          <a:lstStyle/>
          <a:p>
            <a:pPr marL="0" indent="0"/>
            <a:r>
              <a:rPr lang="en-US" dirty="0"/>
              <a:t>The </a:t>
            </a:r>
            <a:r>
              <a:rPr lang="en-US" i="1" dirty="0"/>
              <a:t>multiplicity </a:t>
            </a:r>
            <a:r>
              <a:rPr lang="en-US" dirty="0"/>
              <a:t>captures the number of instances that participate in the association.</a:t>
            </a:r>
          </a:p>
          <a:p>
            <a:pPr marL="0" indent="0"/>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a:t>is managing</a:t>
            </a:r>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a:t>is managed by</a:t>
            </a:r>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a:t>0..1</a:t>
            </a:r>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Conditionality</a:t>
            </a:r>
          </a:p>
        </p:txBody>
      </p:sp>
      <p:sp>
        <p:nvSpPr>
          <p:cNvPr id="3" name="Content Placeholder 2"/>
          <p:cNvSpPr>
            <a:spLocks noGrp="1"/>
          </p:cNvSpPr>
          <p:nvPr>
            <p:ph idx="1"/>
          </p:nvPr>
        </p:nvSpPr>
        <p:spPr/>
        <p:txBody>
          <a:bodyPr/>
          <a:lstStyle/>
          <a:p>
            <a:r>
              <a:rPr lang="en-US" dirty="0"/>
              <a:t>The </a:t>
            </a:r>
            <a:r>
              <a:rPr lang="en-US" i="1" dirty="0"/>
              <a:t>conditionality </a:t>
            </a:r>
            <a:r>
              <a:rPr lang="en-US" dirty="0"/>
              <a:t>captures whether an instance is required to participate in the association.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Person</a:t>
            </a:r>
            <a:endParaRPr kumimoji="0" lang="en-US" sz="1800" b="0" i="0" u="none" strike="noStrike" cap="none" normalizeH="0" baseline="0" dirty="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a:t>is owned by</a:t>
            </a:r>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a:t>*</a:t>
            </a:r>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a:t>1</a:t>
            </a:r>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7010400" y="5334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p:cNvSpPr/>
          <p:nvPr/>
        </p:nvSpPr>
        <p:spPr bwMode="auto">
          <a:xfrm>
            <a:off x="6629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Association Identifiers</a:t>
            </a:r>
          </a:p>
        </p:txBody>
      </p:sp>
      <p:sp>
        <p:nvSpPr>
          <p:cNvPr id="33795" name="Content Placeholder 2"/>
          <p:cNvSpPr>
            <a:spLocks noGrp="1"/>
          </p:cNvSpPr>
          <p:nvPr>
            <p:ph idx="1"/>
          </p:nvPr>
        </p:nvSpPr>
        <p:spPr/>
        <p:txBody>
          <a:bodyPr/>
          <a:lstStyle/>
          <a:p>
            <a:pPr marL="0" indent="0"/>
            <a:r>
              <a:rPr lang="en-US" dirty="0"/>
              <a:t>Names at the ends of associations may not be unique.</a:t>
            </a:r>
          </a:p>
          <a:p>
            <a:pPr marL="0" indent="0"/>
            <a:endParaRPr lang="en-US" dirty="0"/>
          </a:p>
          <a:p>
            <a:pPr marL="0" indent="0"/>
            <a:r>
              <a:rPr lang="en-US" dirty="0"/>
              <a:t>Therefore each association has a unique identifier.</a:t>
            </a:r>
          </a:p>
          <a:p>
            <a:pPr marL="0" indent="0"/>
            <a:endParaRPr lang="en-US" dirty="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a:t>1</a:t>
            </a:r>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a:t>owns</a:t>
            </a:r>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a:t>is owned by</a:t>
            </a:r>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a:t>1..*</a:t>
            </a:r>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a:t>1</a:t>
            </a:r>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a:t>R1</a:t>
            </a:r>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Associations </a:t>
            </a:r>
            <a:r>
              <a:rPr lang="en-US"/>
              <a:t>- Summary</a:t>
            </a:r>
            <a:endParaRPr lang="en-US" dirty="0"/>
          </a:p>
        </p:txBody>
      </p:sp>
      <p:sp>
        <p:nvSpPr>
          <p:cNvPr id="49155" name="Content Placeholder 2"/>
          <p:cNvSpPr>
            <a:spLocks noGrp="1"/>
          </p:cNvSpPr>
          <p:nvPr>
            <p:ph idx="1"/>
          </p:nvPr>
        </p:nvSpPr>
        <p:spPr/>
        <p:txBody>
          <a:bodyPr/>
          <a:lstStyle/>
          <a:p>
            <a:pPr marL="0" indent="0"/>
            <a:r>
              <a:rPr lang="en-US" dirty="0"/>
              <a:t>Capture the </a:t>
            </a:r>
            <a:r>
              <a:rPr lang="en-US" i="1" dirty="0"/>
              <a:t>meaning </a:t>
            </a:r>
            <a:r>
              <a:rPr lang="en-US" dirty="0"/>
              <a:t>of the association.</a:t>
            </a:r>
          </a:p>
          <a:p>
            <a:pPr marL="0" indent="0"/>
            <a:endParaRPr lang="en-US" dirty="0"/>
          </a:p>
          <a:p>
            <a:pPr marL="0" indent="0"/>
            <a:r>
              <a:rPr lang="en-US" dirty="0"/>
              <a:t>Be certain to name both ‘ends’ and check their multiplicity and conditionality.</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Read this as:</a:t>
            </a:r>
          </a:p>
          <a:p>
            <a:pPr lvl="1" indent="-354013"/>
            <a:r>
              <a:rPr lang="en-US" dirty="0"/>
              <a:t>Each Station is managed by one On-Duty Station Manager</a:t>
            </a:r>
          </a:p>
          <a:p>
            <a:pPr lvl="1" indent="-354013"/>
            <a:r>
              <a:rPr lang="en-US" dirty="0"/>
              <a:t>Each On-Duty Station Manager is managing one Station </a:t>
            </a:r>
          </a:p>
          <a:p>
            <a:pPr lvl="1" indent="-354013"/>
            <a:endParaRPr lang="en-US" dirty="0"/>
          </a:p>
          <a:p>
            <a:pPr marL="0" indent="0"/>
            <a:endParaRPr lang="en-US" dirty="0"/>
          </a:p>
          <a:p>
            <a:pPr marL="0" indent="0"/>
            <a:endParaRPr lang="en-US" dirty="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a:t>is managing</a:t>
            </a:r>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a:t>is managed by</a:t>
            </a:r>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a:t>1</a:t>
            </a:r>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a:t>R3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a:t>Every association must have a description that:</a:t>
            </a:r>
          </a:p>
          <a:p>
            <a:pPr lvl="1"/>
            <a:r>
              <a:rPr lang="en-US" sz="2400" dirty="0"/>
              <a:t>connects the abstraction to the subject matter </a:t>
            </a:r>
          </a:p>
          <a:p>
            <a:pPr lvl="1"/>
            <a:r>
              <a:rPr lang="en-US" sz="2400" dirty="0"/>
              <a:t>provides details about the </a:t>
            </a:r>
            <a:br>
              <a:rPr lang="en-US" sz="2400" dirty="0"/>
            </a:br>
            <a:r>
              <a:rPr lang="en-US" sz="2400" dirty="0"/>
              <a:t>semantics of the association </a:t>
            </a:r>
            <a:br>
              <a:rPr lang="en-US" sz="2400" dirty="0"/>
            </a:br>
            <a:r>
              <a:rPr lang="en-US" sz="2400" dirty="0"/>
              <a:t>or how it is used</a:t>
            </a:r>
          </a:p>
          <a:p>
            <a:pPr lvl="1"/>
            <a:r>
              <a:rPr lang="en-US" sz="2400" dirty="0"/>
              <a:t>says when it is established </a:t>
            </a:r>
            <a:br>
              <a:rPr lang="en-US" sz="2400" dirty="0"/>
            </a:br>
            <a:r>
              <a:rPr lang="en-US" sz="2400" dirty="0"/>
              <a:t>and removed (</a:t>
            </a:r>
            <a:r>
              <a:rPr lang="en-US" sz="2400" i="1" dirty="0"/>
              <a:t>time scope</a:t>
            </a:r>
            <a:r>
              <a:rPr lang="en-US" sz="2400" dirty="0"/>
              <a:t>)</a:t>
            </a:r>
          </a:p>
          <a:p>
            <a:endParaRPr lang="en-US" dirty="0"/>
          </a:p>
          <a:p>
            <a:endParaRPr lang="en-US" dirty="0"/>
          </a:p>
          <a:p>
            <a:pPr marL="0" indent="0"/>
            <a:endParaRPr lang="en-US" dirty="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Established when the dog is acquired and removed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a:t>One fact in one place!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Multiplicity Test</a:t>
            </a:r>
          </a:p>
        </p:txBody>
      </p:sp>
      <p:sp>
        <p:nvSpPr>
          <p:cNvPr id="72707" name="Content Placeholder 2"/>
          <p:cNvSpPr>
            <a:spLocks noGrp="1"/>
          </p:cNvSpPr>
          <p:nvPr>
            <p:ph idx="1"/>
          </p:nvPr>
        </p:nvSpPr>
        <p:spPr/>
        <p:txBody>
          <a:bodyPr/>
          <a:lstStyle/>
          <a:p>
            <a:pPr marL="0" indent="0"/>
            <a:r>
              <a:rPr lang="en-US" dirty="0"/>
              <a:t>Check that the class is defined in such a way that it justifies </a:t>
            </a:r>
            <a:br>
              <a:rPr lang="en-US" dirty="0"/>
            </a:br>
            <a:r>
              <a:rPr lang="en-US" dirty="0"/>
              <a:t>the multiplicity.</a:t>
            </a:r>
          </a:p>
          <a:p>
            <a:pPr marL="0" indent="0"/>
            <a:endParaRPr lang="en-US" sz="1200" dirty="0"/>
          </a:p>
          <a:p>
            <a:pPr marL="0" indent="0"/>
            <a:r>
              <a:rPr lang="en-US" dirty="0"/>
              <a:t>Can a Dog have multiple owners?</a:t>
            </a:r>
          </a:p>
          <a:p>
            <a:pPr lvl="1"/>
            <a:r>
              <a:rPr lang="en-US" dirty="0"/>
              <a:t>At one time?</a:t>
            </a:r>
          </a:p>
          <a:p>
            <a:pPr lvl="1"/>
            <a:r>
              <a:rPr lang="en-US" dirty="0"/>
              <a:t>Over time?</a:t>
            </a:r>
          </a:p>
          <a:p>
            <a:pPr lvl="1"/>
            <a:endParaRPr lang="en-US" sz="1200" dirty="0"/>
          </a:p>
          <a:p>
            <a:pPr marL="0" indent="0"/>
            <a:r>
              <a:rPr lang="en-US" dirty="0"/>
              <a:t>Do we need to know:</a:t>
            </a:r>
          </a:p>
          <a:p>
            <a:pPr lvl="1"/>
            <a:r>
              <a:rPr lang="en-US" dirty="0"/>
              <a:t>What dogs were owned </a:t>
            </a:r>
            <a:br>
              <a:rPr lang="en-US" dirty="0"/>
            </a:br>
            <a:r>
              <a:rPr lang="en-US" dirty="0"/>
              <a:t>in the past?</a:t>
            </a:r>
          </a:p>
          <a:p>
            <a:pPr lvl="1"/>
            <a:r>
              <a:rPr lang="en-US" dirty="0"/>
              <a:t>Is that a separate association?</a:t>
            </a:r>
          </a:p>
          <a:p>
            <a:endParaRPr lang="en-US" sz="1200" dirty="0"/>
          </a:p>
          <a:p>
            <a:r>
              <a:rPr lang="en-US" dirty="0"/>
              <a:t>Your decisions must be based </a:t>
            </a:r>
            <a:br>
              <a:rPr lang="en-US" dirty="0"/>
            </a:br>
            <a:r>
              <a:rPr lang="en-US" dirty="0"/>
              <a:t>on the requirements!</a:t>
            </a:r>
          </a:p>
          <a:p>
            <a:pPr lvl="1">
              <a:buFont typeface="Monotype Sorts" charset="2"/>
              <a:buNone/>
            </a:pPr>
            <a:endParaRPr lang="en-US" dirty="0"/>
          </a:p>
          <a:p>
            <a:pPr marL="0" indent="0"/>
            <a:endParaRPr lang="en-US" dirty="0"/>
          </a:p>
          <a:p>
            <a:pPr marL="0" indent="0"/>
            <a:endParaRPr lang="en-US" dirty="0"/>
          </a:p>
          <a:p>
            <a:pPr marL="0" indent="0"/>
            <a:endParaRPr lang="en-US" dirty="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a:t>Check that the class is defined so it justifies the conditionality.</a:t>
            </a:r>
          </a:p>
          <a:p>
            <a:pPr marL="0" indent="0"/>
            <a:endParaRPr lang="en-US" sz="1200" dirty="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a:t>When is a dog owner a Dog Owner?</a:t>
            </a:r>
          </a:p>
          <a:p>
            <a:pPr lvl="1"/>
            <a:r>
              <a:rPr lang="en-US" dirty="0"/>
              <a:t>When he has a dog?</a:t>
            </a:r>
          </a:p>
          <a:p>
            <a:pPr lvl="1"/>
            <a:r>
              <a:rPr lang="en-US" dirty="0"/>
              <a:t>When he has a license?</a:t>
            </a:r>
          </a:p>
          <a:p>
            <a:pPr lvl="1"/>
            <a:r>
              <a:rPr lang="en-US" dirty="0"/>
              <a:t>Once a dog owner, always  a dog owner?</a:t>
            </a:r>
          </a:p>
          <a:p>
            <a:pPr marL="0" indent="0"/>
            <a:endParaRPr lang="en-US" sz="1200" dirty="0"/>
          </a:p>
          <a:p>
            <a:r>
              <a:rPr lang="en-US" dirty="0"/>
              <a:t>Your decisions must be based </a:t>
            </a:r>
            <a:br>
              <a:rPr lang="en-US" dirty="0"/>
            </a:br>
            <a:r>
              <a:rPr lang="en-US" dirty="0"/>
              <a:t>on the requirements!</a:t>
            </a:r>
          </a:p>
          <a:p>
            <a:pPr marL="0" indent="0"/>
            <a:endParaRPr lang="en-US" sz="1200" dirty="0"/>
          </a:p>
          <a:p>
            <a:pPr marL="0" indent="0"/>
            <a:endParaRPr lang="en-US" dirty="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Scope</a:t>
            </a:r>
          </a:p>
        </p:txBody>
      </p:sp>
      <p:sp>
        <p:nvSpPr>
          <p:cNvPr id="4" name="Content Placeholder 3"/>
          <p:cNvSpPr>
            <a:spLocks noGrp="1"/>
          </p:cNvSpPr>
          <p:nvPr>
            <p:ph idx="1"/>
          </p:nvPr>
        </p:nvSpPr>
        <p:spPr/>
        <p:txBody>
          <a:bodyPr/>
          <a:lstStyle/>
          <a:p>
            <a:r>
              <a:rPr lang="en-US" dirty="0"/>
              <a:t>The model captures the instance population at </a:t>
            </a:r>
            <a:br>
              <a:rPr lang="en-US" dirty="0"/>
            </a:br>
            <a:r>
              <a:rPr lang="en-US" dirty="0"/>
              <a:t>any given instant in time.</a:t>
            </a:r>
          </a:p>
          <a:p>
            <a:endParaRPr lang="en-US" dirty="0"/>
          </a:p>
          <a:p>
            <a:r>
              <a:rPr lang="en-US" dirty="0"/>
              <a:t>Be sure:</a:t>
            </a:r>
          </a:p>
          <a:p>
            <a:pPr lvl="1"/>
            <a:r>
              <a:rPr lang="en-US" dirty="0"/>
              <a:t>the conditionality and </a:t>
            </a:r>
          </a:p>
          <a:p>
            <a:pPr lvl="1"/>
            <a:r>
              <a:rPr lang="en-US" dirty="0"/>
              <a:t>multiplicity </a:t>
            </a:r>
          </a:p>
          <a:p>
            <a:r>
              <a:rPr lang="en-US" dirty="0"/>
              <a:t>reflect that fact.</a:t>
            </a:r>
          </a:p>
          <a:p>
            <a:endParaRPr lang="en-US" dirty="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a:t>is managing</a:t>
            </a:r>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a:t>is managed by</a:t>
            </a:r>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a:t>1</a:t>
            </a:r>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a:t>R3</a:t>
            </a:r>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a:t>managed</a:t>
            </a:r>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a:t>has been </a:t>
            </a:r>
            <a:br>
              <a:rPr lang="en-US" dirty="0"/>
            </a:br>
            <a:r>
              <a:rPr lang="en-US" dirty="0"/>
              <a:t>managed</a:t>
            </a:r>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a:t>1..*</a:t>
            </a:r>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a:t>R2</a:t>
            </a:r>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a:t>1..*</a:t>
            </a:r>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a:t>What does “instant in time” mean?   Exactly?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a:t>Preexisting Instances</a:t>
            </a:r>
          </a:p>
        </p:txBody>
      </p:sp>
      <p:sp>
        <p:nvSpPr>
          <p:cNvPr id="3" name="Content Placeholder 2"/>
          <p:cNvSpPr>
            <a:spLocks noGrp="1"/>
          </p:cNvSpPr>
          <p:nvPr>
            <p:ph idx="1"/>
          </p:nvPr>
        </p:nvSpPr>
        <p:spPr/>
        <p:txBody>
          <a:bodyPr/>
          <a:lstStyle/>
          <a:p>
            <a:r>
              <a:rPr lang="en-US" dirty="0"/>
              <a:t>Some instances exist before the system starts running.</a:t>
            </a:r>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46200">
                  <a:extLst>
                    <a:ext uri="{9D8B030D-6E8A-4147-A177-3AD203B41FA5}">
                      <a16:colId xmlns:a16="http://schemas.microsoft.com/office/drawing/2014/main" val="20005"/>
                    </a:ext>
                  </a:extLst>
                </a:gridCol>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p>
          <a:p>
            <a:r>
              <a:rPr lang="en-US" dirty="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‘end’, and the</a:t>
            </a:r>
          </a:p>
          <a:p>
            <a:pPr lvl="1"/>
            <a:r>
              <a:rPr lang="en-US" dirty="0"/>
              <a:t>association ID</a:t>
            </a:r>
          </a:p>
          <a:p>
            <a:r>
              <a:rPr lang="en-US" dirty="0"/>
              <a:t>for the association as a whole.</a:t>
            </a:r>
          </a:p>
          <a:p>
            <a:endParaRPr lang="en-US" sz="1000" dirty="0"/>
          </a:p>
          <a:p>
            <a:r>
              <a:rPr lang="en-US" dirty="0"/>
              <a:t>Remember to write association descriptions.</a:t>
            </a:r>
          </a:p>
          <a:p>
            <a:endParaRPr lang="en-US" sz="1000" dirty="0"/>
          </a:p>
          <a:p>
            <a:r>
              <a:rPr lang="en-US" dirty="0"/>
              <a:t>Apply the tests.</a:t>
            </a:r>
            <a:endParaRPr lang="en-US" i="1" dirty="0"/>
          </a:p>
          <a:p>
            <a:pPr lvl="1">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Association Classes</a:t>
            </a:r>
          </a:p>
        </p:txBody>
      </p:sp>
      <p:sp>
        <p:nvSpPr>
          <p:cNvPr id="34819" name="Content Placeholder 2"/>
          <p:cNvSpPr>
            <a:spLocks noGrp="1"/>
          </p:cNvSpPr>
          <p:nvPr>
            <p:ph idx="1"/>
          </p:nvPr>
        </p:nvSpPr>
        <p:spPr/>
        <p:txBody>
          <a:bodyPr/>
          <a:lstStyle/>
          <a:p>
            <a:pPr marL="0" indent="0"/>
            <a:r>
              <a:rPr lang="en-US" dirty="0"/>
              <a:t>An </a:t>
            </a:r>
            <a:r>
              <a:rPr lang="en-US" i="1" dirty="0"/>
              <a:t>association class </a:t>
            </a:r>
            <a:r>
              <a:rPr lang="en-US" dirty="0"/>
              <a:t>is a class that comes about as a result of an association.</a:t>
            </a:r>
          </a:p>
          <a:p>
            <a:pPr marL="0" indent="0"/>
            <a:endParaRPr lang="en-US" sz="1200" dirty="0"/>
          </a:p>
          <a:p>
            <a:pPr marL="0" indent="0"/>
            <a:r>
              <a:rPr lang="en-US" dirty="0"/>
              <a:t>The association may have:</a:t>
            </a:r>
          </a:p>
          <a:p>
            <a:pPr lvl="1"/>
            <a:r>
              <a:rPr lang="en-US" dirty="0"/>
              <a:t>attributes that do not describe either participating class</a:t>
            </a:r>
          </a:p>
          <a:p>
            <a:pPr lvl="1"/>
            <a:r>
              <a:rPr lang="en-US" dirty="0"/>
              <a:t>behavior of its own</a:t>
            </a:r>
          </a:p>
          <a:p>
            <a:pPr marL="179387" lvl="1" indent="0">
              <a:buNone/>
            </a:pPr>
            <a:endParaRPr lang="en-US" dirty="0"/>
          </a:p>
          <a:p>
            <a:pPr marL="0" indent="0"/>
            <a:endParaRPr lang="en-US" dirty="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Association Class</a:t>
            </a:r>
          </a:p>
        </p:txBody>
      </p:sp>
      <p:sp>
        <p:nvSpPr>
          <p:cNvPr id="37891" name="Content Placeholder 2"/>
          <p:cNvSpPr>
            <a:spLocks noGrp="1"/>
          </p:cNvSpPr>
          <p:nvPr>
            <p:ph idx="1"/>
          </p:nvPr>
        </p:nvSpPr>
        <p:spPr/>
        <p:txBody>
          <a:bodyPr/>
          <a:lstStyle/>
          <a:p>
            <a:pPr marL="0" indent="0"/>
            <a:r>
              <a:rPr lang="en-US" dirty="0"/>
              <a:t>An association class is a class like any other.</a:t>
            </a:r>
          </a:p>
          <a:p>
            <a:pPr marL="0" indent="0"/>
            <a:r>
              <a:rPr lang="en-US" dirty="0"/>
              <a:t>But, an instance only makes sense in the context of a </a:t>
            </a:r>
            <a:r>
              <a:rPr lang="en-US" i="1" dirty="0"/>
              <a:t>link</a:t>
            </a:r>
            <a:r>
              <a:rPr lang="en-US" dirty="0"/>
              <a:t>.</a:t>
            </a:r>
          </a:p>
          <a:p>
            <a:pPr marL="0" indent="0"/>
            <a:r>
              <a:rPr lang="en-US" dirty="0"/>
              <a:t>Establishing a </a:t>
            </a:r>
            <a:r>
              <a:rPr lang="en-US" i="1" dirty="0"/>
              <a:t>link</a:t>
            </a:r>
            <a:r>
              <a:rPr lang="en-US" dirty="0"/>
              <a:t> for the association below relates one </a:t>
            </a:r>
            <a:r>
              <a:rPr lang="en-US" i="1" dirty="0"/>
              <a:t>instance</a:t>
            </a:r>
            <a:r>
              <a:rPr lang="en-US" dirty="0"/>
              <a:t> of each of the three classes.</a:t>
            </a:r>
          </a:p>
        </p:txBody>
      </p:sp>
      <p:grpSp>
        <p:nvGrpSpPr>
          <p:cNvPr id="15" name="Group 14">
            <a:extLst>
              <a:ext uri="{FF2B5EF4-FFF2-40B4-BE49-F238E27FC236}">
                <a16:creationId xmlns:a16="http://schemas.microsoft.com/office/drawing/2014/main" id="{8C1CD1C8-F456-4BC6-876D-E75DE2718FF3}"/>
              </a:ext>
            </a:extLst>
          </p:cNvPr>
          <p:cNvGrpSpPr/>
          <p:nvPr/>
        </p:nvGrpSpPr>
        <p:grpSpPr>
          <a:xfrm>
            <a:off x="1066800" y="3401961"/>
            <a:ext cx="6781800" cy="2514600"/>
            <a:chOff x="762000" y="2057400"/>
            <a:chExt cx="6781800" cy="2514600"/>
          </a:xfrm>
        </p:grpSpPr>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a:t>1</a:t>
              </a:r>
            </a:p>
          </p:txBody>
        </p:sp>
        <p:grpSp>
          <p:nvGrpSpPr>
            <p:cNvPr id="14" name="Group 13">
              <a:extLst>
                <a:ext uri="{FF2B5EF4-FFF2-40B4-BE49-F238E27FC236}">
                  <a16:creationId xmlns:a16="http://schemas.microsoft.com/office/drawing/2014/main" id="{94BB84CF-E231-43B8-8940-9096569B810E}"/>
                </a:ext>
              </a:extLst>
            </p:cNvPr>
            <p:cNvGrpSpPr/>
            <p:nvPr/>
          </p:nvGrpSpPr>
          <p:grpSpPr>
            <a:xfrm>
              <a:off x="762000" y="2057400"/>
              <a:ext cx="6781800" cy="2514600"/>
              <a:chOff x="776748" y="2133600"/>
              <a:chExt cx="6781800" cy="2514600"/>
            </a:xfrm>
          </p:grpSpPr>
          <p:cxnSp>
            <p:nvCxnSpPr>
              <p:cNvPr id="6" name="Straight Connector 5"/>
              <p:cNvCxnSpPr>
                <a:stCxn id="4" idx="3"/>
                <a:endCxn id="5" idx="1"/>
              </p:cNvCxnSpPr>
              <p:nvPr/>
            </p:nvCxnSpPr>
            <p:spPr bwMode="auto">
              <a:xfrm>
                <a:off x="2910348" y="2628900"/>
                <a:ext cx="2514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3" name="Group 2">
                <a:extLst>
                  <a:ext uri="{FF2B5EF4-FFF2-40B4-BE49-F238E27FC236}">
                    <a16:creationId xmlns:a16="http://schemas.microsoft.com/office/drawing/2014/main" id="{2AE3ED76-746E-4E45-9921-39CDEC7E47F2}"/>
                  </a:ext>
                </a:extLst>
              </p:cNvPr>
              <p:cNvGrpSpPr/>
              <p:nvPr/>
            </p:nvGrpSpPr>
            <p:grpSpPr>
              <a:xfrm>
                <a:off x="776748" y="2133600"/>
                <a:ext cx="6781800" cy="2514600"/>
                <a:chOff x="914400" y="2133600"/>
                <a:chExt cx="6781800" cy="2514600"/>
              </a:xfrm>
            </p:grpSpPr>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Owner</a:t>
                  </a:r>
                </a:p>
              </p:txBody>
            </p: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a:t>owns</a:t>
                  </a:r>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a:t>is </a:t>
                  </a:r>
                </a:p>
                <a:p>
                  <a:pPr algn="ctr"/>
                  <a:r>
                    <a:rPr lang="en-US" dirty="0"/>
                    <a:t>owned </a:t>
                  </a:r>
                </a:p>
                <a:p>
                  <a:pPr algn="ctr"/>
                  <a:r>
                    <a:rPr lang="en-US" dirty="0"/>
                    <a:t>by</a:t>
                  </a:r>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a:t>1..*</a:t>
                  </a:r>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a:t>R1</a:t>
                  </a:r>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Association Classes</a:t>
            </a:r>
          </a:p>
        </p:txBody>
      </p:sp>
      <p:sp>
        <p:nvSpPr>
          <p:cNvPr id="3" name="Content Placeholder 2"/>
          <p:cNvSpPr>
            <a:spLocks noGrp="1"/>
          </p:cNvSpPr>
          <p:nvPr>
            <p:ph idx="1"/>
          </p:nvPr>
        </p:nvSpPr>
        <p:spPr/>
        <p:txBody>
          <a:bodyPr/>
          <a:lstStyle/>
          <a:p>
            <a:r>
              <a:rPr lang="en-US" dirty="0"/>
              <a:t>Association classes come about when:</a:t>
            </a:r>
          </a:p>
          <a:p>
            <a:pPr lvl="1"/>
            <a:r>
              <a:rPr lang="en-US" dirty="0"/>
              <a:t>the association has data that describes it</a:t>
            </a:r>
          </a:p>
          <a:p>
            <a:pPr lvl="1"/>
            <a:r>
              <a:rPr lang="en-US" dirty="0"/>
              <a:t>the association has behavior of some sort</a:t>
            </a:r>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a:t>Licence</a:t>
              </a:r>
              <a:endParaRPr lang="en-US" dirty="0"/>
            </a:p>
            <a:p>
              <a:pPr>
                <a:buFontTx/>
                <a:buChar char="•"/>
              </a:pPr>
              <a:r>
                <a:rPr lang="en-US" dirty="0"/>
                <a:t> Owner</a:t>
              </a:r>
            </a:p>
            <a:p>
              <a:pPr>
                <a:buFontTx/>
                <a:buChar char="•"/>
              </a:pPr>
              <a:r>
                <a:rPr lang="en-US" dirty="0"/>
                <a:t> </a:t>
              </a:r>
              <a:r>
                <a:rPr lang="en-US" dirty="0" err="1"/>
                <a:t>DogName</a:t>
              </a:r>
              <a:endParaRPr lang="en-US" dirty="0"/>
            </a:p>
            <a:p>
              <a:pPr>
                <a:buFontTx/>
                <a:buChar char="•"/>
              </a:pPr>
              <a:r>
                <a:rPr lang="en-US" dirty="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and Testing Association Classes</a:t>
            </a:r>
          </a:p>
        </p:txBody>
      </p:sp>
      <p:sp>
        <p:nvSpPr>
          <p:cNvPr id="3" name="Content Placeholder 2"/>
          <p:cNvSpPr>
            <a:spLocks noGrp="1"/>
          </p:cNvSpPr>
          <p:nvPr>
            <p:ph idx="1"/>
          </p:nvPr>
        </p:nvSpPr>
        <p:spPr/>
        <p:txBody>
          <a:bodyPr/>
          <a:lstStyle/>
          <a:p>
            <a:r>
              <a:rPr lang="en-US" dirty="0"/>
              <a:t>Define and test the ‘class’ bit as you would any class:</a:t>
            </a:r>
          </a:p>
          <a:p>
            <a:pPr lvl="1"/>
            <a:r>
              <a:rPr lang="en-US" dirty="0"/>
              <a:t>The Uniformity test </a:t>
            </a:r>
          </a:p>
          <a:p>
            <a:pPr lvl="1"/>
            <a:r>
              <a:rPr lang="en-US" dirty="0"/>
              <a:t>The OR test</a:t>
            </a:r>
          </a:p>
          <a:p>
            <a:pPr lvl="1"/>
            <a:r>
              <a:rPr lang="en-US" dirty="0"/>
              <a:t>The More-than-a-list test</a:t>
            </a:r>
          </a:p>
          <a:p>
            <a:pPr lvl="1"/>
            <a:r>
              <a:rPr lang="en-US" dirty="0"/>
              <a:t>The Table test</a:t>
            </a:r>
          </a:p>
          <a:p>
            <a:pPr lvl="1"/>
            <a:r>
              <a:rPr lang="en-US" dirty="0"/>
              <a:t>The –</a:t>
            </a:r>
            <a:r>
              <a:rPr lang="en-US" dirty="0" err="1"/>
              <a:t>er</a:t>
            </a:r>
            <a:r>
              <a:rPr lang="en-US" dirty="0"/>
              <a:t> test</a:t>
            </a:r>
          </a:p>
          <a:p>
            <a:endParaRPr lang="en-US" dirty="0"/>
          </a:p>
          <a:p>
            <a:r>
              <a:rPr lang="en-US" dirty="0"/>
              <a:t>Define and test the ‘association’ bit as part of the association descriptions.</a:t>
            </a:r>
          </a:p>
          <a:p>
            <a:pPr lvl="1"/>
            <a:r>
              <a:rPr lang="en-US" dirty="0"/>
              <a:t>The Multiplicity test</a:t>
            </a:r>
          </a:p>
          <a:p>
            <a:pPr lvl="1"/>
            <a:r>
              <a:rPr lang="en-US" dirty="0"/>
              <a:t>The Conditionality test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a:t>Building Executable Models</a:t>
            </a:r>
          </a:p>
        </p:txBody>
      </p:sp>
      <p:sp>
        <p:nvSpPr>
          <p:cNvPr id="3" name="Content Placeholder 2"/>
          <p:cNvSpPr>
            <a:spLocks noGrp="1"/>
          </p:cNvSpPr>
          <p:nvPr>
            <p:ph idx="1"/>
          </p:nvPr>
        </p:nvSpPr>
        <p:spPr/>
        <p:txBody>
          <a:bodyPr/>
          <a:lstStyle/>
          <a:p>
            <a:r>
              <a:rPr lang="en-US" dirty="0"/>
              <a:t>To begin to build executable models, you must first load the requirements clarification models and functional specification into your brain.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a:solidFill>
                  <a:schemeClr val="bg1"/>
                </a:solidFill>
              </a:rPr>
              <a:t>Functional </a:t>
            </a:r>
          </a:p>
          <a:p>
            <a:r>
              <a:rPr lang="en-US" dirty="0">
                <a:solidFill>
                  <a:schemeClr val="bg1"/>
                </a:solidFill>
              </a:rPr>
              <a:t>Specification</a:t>
            </a: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a:t>Use</a:t>
                </a:r>
              </a:p>
              <a:p>
                <a:r>
                  <a:rPr lang="en-US" sz="2000" dirty="0"/>
                  <a:t>Case</a:t>
                </a:r>
                <a:br>
                  <a:rPr lang="en-US" sz="1400" dirty="0"/>
                </a:br>
                <a:endParaRPr lang="en-US" sz="1400" dirty="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p:txBody>
          <a:bodyPr/>
          <a:lstStyle/>
          <a:p>
            <a:r>
              <a:rPr lang="en-US" dirty="0"/>
              <a:t>Generalization partitions a set into subsets.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It is not the same as inheritance</a:t>
            </a:r>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Class Modeling</a:t>
            </a:r>
          </a:p>
        </p:txBody>
      </p:sp>
      <p:sp>
        <p:nvSpPr>
          <p:cNvPr id="75779" name="Content Placeholder 2"/>
          <p:cNvSpPr>
            <a:spLocks noGrp="1"/>
          </p:cNvSpPr>
          <p:nvPr>
            <p:ph idx="1"/>
          </p:nvPr>
        </p:nvSpPr>
        <p:spPr/>
        <p:txBody>
          <a:bodyPr/>
          <a:lstStyle/>
          <a:p>
            <a:pPr marL="0" indent="0"/>
            <a:r>
              <a:rPr lang="en-US" dirty="0"/>
              <a:t>Class modeling is rarely about the classes.</a:t>
            </a:r>
          </a:p>
          <a:p>
            <a:pPr marL="0" indent="0"/>
            <a:endParaRPr lang="en-US" dirty="0"/>
          </a:p>
          <a:p>
            <a:pPr marL="0" indent="0"/>
            <a:r>
              <a:rPr lang="en-US" dirty="0"/>
              <a:t>It’s easy to find:</a:t>
            </a:r>
          </a:p>
          <a:p>
            <a:pPr lvl="1"/>
            <a:r>
              <a:rPr lang="en-US" dirty="0"/>
              <a:t>tangible classes</a:t>
            </a:r>
          </a:p>
          <a:p>
            <a:pPr lvl="1"/>
            <a:r>
              <a:rPr lang="en-US" dirty="0"/>
              <a:t>classes derived from terms during clarification</a:t>
            </a:r>
          </a:p>
          <a:p>
            <a:pPr lvl="1"/>
            <a:r>
              <a:rPr lang="en-US" dirty="0"/>
              <a:t>components of various sorts</a:t>
            </a:r>
          </a:p>
          <a:p>
            <a:pPr lvl="1"/>
            <a:endParaRPr lang="en-US" dirty="0"/>
          </a:p>
          <a:p>
            <a:pPr marL="0" indent="0"/>
            <a:r>
              <a:rPr lang="en-US" dirty="0"/>
              <a:t>But they often hide behavior of other classes.</a:t>
            </a:r>
          </a:p>
          <a:p>
            <a:pPr marL="0" indent="0"/>
            <a:endParaRPr lang="en-US" dirty="0"/>
          </a:p>
          <a:p>
            <a:pPr marL="0" indent="0"/>
            <a:r>
              <a:rPr lang="en-US" dirty="0"/>
              <a:t>Consider this example: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Phone Class</a:t>
            </a:r>
          </a:p>
        </p:txBody>
      </p:sp>
      <p:sp>
        <p:nvSpPr>
          <p:cNvPr id="3" name="Content Placeholder 2"/>
          <p:cNvSpPr>
            <a:spLocks noGrp="1"/>
          </p:cNvSpPr>
          <p:nvPr>
            <p:ph idx="1"/>
          </p:nvPr>
        </p:nvSpPr>
        <p:spPr>
          <a:xfrm>
            <a:off x="762000" y="1219200"/>
            <a:ext cx="8077200" cy="5638800"/>
          </a:xfrm>
        </p:spPr>
        <p:txBody>
          <a:bodyPr/>
          <a:lstStyle/>
          <a:p>
            <a:r>
              <a:rPr lang="en-US" dirty="0"/>
              <a:t>A Phone class could hide the behavior of :</a:t>
            </a:r>
          </a:p>
          <a:p>
            <a:pPr lvl="1"/>
            <a:r>
              <a:rPr lang="en-US" dirty="0"/>
              <a:t>the phone itself (on/off hook)</a:t>
            </a:r>
          </a:p>
          <a:p>
            <a:pPr lvl="1"/>
            <a:r>
              <a:rPr lang="en-US" dirty="0"/>
              <a:t>the making of a call</a:t>
            </a:r>
          </a:p>
          <a:p>
            <a:pPr lvl="1"/>
            <a:r>
              <a:rPr lang="en-US" dirty="0"/>
              <a:t>managing call-waiting</a:t>
            </a:r>
          </a:p>
          <a:p>
            <a:pPr lvl="1"/>
            <a:r>
              <a:rPr lang="en-US" dirty="0"/>
              <a:t>creating a conference call</a:t>
            </a:r>
          </a:p>
          <a:p>
            <a:pPr lvl="1"/>
            <a:r>
              <a:rPr lang="en-US" dirty="0"/>
              <a:t>etc</a:t>
            </a:r>
          </a:p>
          <a:p>
            <a:pPr lvl="1"/>
            <a:r>
              <a:rPr lang="en-US" dirty="0"/>
              <a:t>etc</a:t>
            </a:r>
          </a:p>
          <a:p>
            <a:pPr lvl="1"/>
            <a:r>
              <a:rPr lang="en-US" dirty="0"/>
              <a:t>etc</a:t>
            </a:r>
          </a:p>
          <a:p>
            <a:endParaRPr lang="en-US" dirty="0"/>
          </a:p>
          <a:p>
            <a:endParaRPr lang="en-US" dirty="0"/>
          </a:p>
          <a:p>
            <a:r>
              <a:rPr lang="en-US" dirty="0"/>
              <a:t>Better to split it up into multiple classes.</a:t>
            </a:r>
          </a:p>
          <a:p>
            <a:endParaRPr lang="en-US" dirty="0"/>
          </a:p>
          <a:p>
            <a:r>
              <a:rPr lang="en-US" dirty="0"/>
              <a:t>				                 </a:t>
            </a:r>
            <a:r>
              <a:rPr lang="en-US" i="1" dirty="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18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dirty="0"/>
              <a:t>What are the classes?</a:t>
            </a:r>
          </a:p>
        </p:txBody>
      </p:sp>
      <p:sp>
        <p:nvSpPr>
          <p:cNvPr id="179" name="TextBox 178">
            <a:extLst>
              <a:ext uri="{FF2B5EF4-FFF2-40B4-BE49-F238E27FC236}">
                <a16:creationId xmlns:a16="http://schemas.microsoft.com/office/drawing/2014/main" id="{66632B12-7DF1-4CC2-9D50-30549A66DDFF}"/>
              </a:ext>
            </a:extLst>
          </p:cNvPr>
          <p:cNvSpPr txBox="1"/>
          <p:nvPr/>
        </p:nvSpPr>
        <p:spPr>
          <a:xfrm>
            <a:off x="2663455" y="2171146"/>
            <a:ext cx="964903" cy="369332"/>
          </a:xfrm>
          <a:prstGeom prst="rect">
            <a:avLst/>
          </a:prstGeom>
          <a:noFill/>
        </p:spPr>
        <p:txBody>
          <a:bodyPr wrap="square" rtlCol="0">
            <a:spAutoFit/>
          </a:bodyPr>
          <a:lstStyle/>
          <a:p>
            <a:r>
              <a:rPr lang="en-US"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38" y="241312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6699" y="3644881"/>
            <a:ext cx="1" cy="4545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571114" y="254301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9369" y="4055675"/>
            <a:ext cx="853456"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81912" y="2554729"/>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97079" y="3536671"/>
            <a:ext cx="927149"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79135" y="4434266"/>
            <a:ext cx="831332"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9135" y="5280623"/>
            <a:ext cx="928025" cy="369332"/>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p:cNvCxnSpPr>
          <p:nvPr/>
        </p:nvCxnSpPr>
        <p:spPr>
          <a:xfrm flipV="1">
            <a:off x="4141714" y="4099423"/>
            <a:ext cx="4983" cy="128067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19099" y="2157136"/>
            <a:ext cx="940981" cy="369332"/>
          </a:xfrm>
          <a:prstGeom prst="rect">
            <a:avLst/>
          </a:prstGeom>
          <a:noFill/>
        </p:spPr>
        <p:txBody>
          <a:bodyPr wrap="square" rtlCol="0">
            <a:spAutoFit/>
          </a:bodyPr>
          <a:lstStyle/>
          <a:p>
            <a:r>
              <a:rPr lang="en-US"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8690-7571-49FE-9925-E128497F0691}"/>
              </a:ext>
            </a:extLst>
          </p:cNvPr>
          <p:cNvSpPr>
            <a:spLocks noGrp="1"/>
          </p:cNvSpPr>
          <p:nvPr>
            <p:ph type="title"/>
          </p:nvPr>
        </p:nvSpPr>
        <p:spPr/>
        <p:txBody>
          <a:bodyPr/>
          <a:lstStyle/>
          <a:p>
            <a:r>
              <a:rPr lang="en-US" sz="2800" dirty="0"/>
              <a:t>Requirement:  Move fluid from one tank to another</a:t>
            </a:r>
          </a:p>
        </p:txBody>
      </p:sp>
      <p:grpSp>
        <p:nvGrpSpPr>
          <p:cNvPr id="3" name="Group 2">
            <a:extLst>
              <a:ext uri="{FF2B5EF4-FFF2-40B4-BE49-F238E27FC236}">
                <a16:creationId xmlns:a16="http://schemas.microsoft.com/office/drawing/2014/main" id="{45F58093-7401-43D2-A3BE-A557027CBCDD}"/>
              </a:ext>
            </a:extLst>
          </p:cNvPr>
          <p:cNvGrpSpPr/>
          <p:nvPr/>
        </p:nvGrpSpPr>
        <p:grpSpPr>
          <a:xfrm>
            <a:off x="4572001" y="2775858"/>
            <a:ext cx="3650408" cy="2250940"/>
            <a:chOff x="1807533" y="2058162"/>
            <a:chExt cx="7400262" cy="4295779"/>
          </a:xfrm>
        </p:grpSpPr>
        <p:sp>
          <p:nvSpPr>
            <p:cNvPr id="4" name="Flowchart: Magnetic Disk 3">
              <a:extLst>
                <a:ext uri="{FF2B5EF4-FFF2-40B4-BE49-F238E27FC236}">
                  <a16:creationId xmlns:a16="http://schemas.microsoft.com/office/drawing/2014/main" id="{AEE88873-0BF3-42DA-84CA-1C2B32282547}"/>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A4738E40-439D-45D2-B5B6-36CA86FDE133}"/>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54326FFA-BC02-49A6-B374-DD77DCAB542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8999F6C9-A910-42E8-A234-E01E1FD6BAC2}"/>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C44DE0-9264-484D-8BA8-0C58D7F3EC02}"/>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a:extLst>
                <a:ext uri="{FF2B5EF4-FFF2-40B4-BE49-F238E27FC236}">
                  <a16:creationId xmlns:a16="http://schemas.microsoft.com/office/drawing/2014/main" id="{05BA86DE-7F4C-4A8B-9AF9-231CFC800EFF}"/>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C7B5256E-09ED-4654-B6FD-709166259A14}"/>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A8D19EF7-D613-43FC-ACE9-5113F3D68A3B}"/>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C746DE-7B46-4DC1-BCE3-4A1A3FFB796F}"/>
                </a:ext>
              </a:extLst>
            </p:cNvPr>
            <p:cNvCxnSpPr>
              <a:cxnSpLocks/>
              <a:stCxn id="10"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0197D-BA71-4D89-99C4-08DBD0A48ACF}"/>
                </a:ext>
              </a:extLst>
            </p:cNvPr>
            <p:cNvCxnSpPr>
              <a:cxnSpLocks/>
              <a:endCxn id="10"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9BD0C-773F-4D77-AA39-5D08AEB19612}"/>
                </a:ext>
              </a:extLst>
            </p:cNvPr>
            <p:cNvCxnSpPr>
              <a:stCxn id="10"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39B5DC-E54A-46A8-8276-EAE0B8B94737}"/>
                </a:ext>
              </a:extLst>
            </p:cNvPr>
            <p:cNvCxnSpPr>
              <a:cxnSpLocks/>
              <a:stCxn id="4"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E4716-DC1E-4EBE-94D8-85490B04DAB9}"/>
                </a:ext>
              </a:extLst>
            </p:cNvPr>
            <p:cNvCxnSpPr>
              <a:cxnSpLocks/>
              <a:endCxn id="9"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4B81B6-C075-4873-83B2-D699C5F46E28}"/>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609039-0B99-401D-94BE-62A115C0A929}"/>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EB80C3-7A28-4309-A6C6-F1B35B0B1F21}"/>
                </a:ext>
              </a:extLst>
            </p:cNvPr>
            <p:cNvCxnSpPr>
              <a:cxnSpLocks/>
              <a:endCxn id="11"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C616AF-72A1-42A7-A393-AF8180F6A2C8}"/>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E6E09489-BC89-4DC0-8670-ED681BDEDE38}"/>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CA337A5-0FC4-46F9-B310-B11186B9ED9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Summing Junction 22">
              <a:extLst>
                <a:ext uri="{FF2B5EF4-FFF2-40B4-BE49-F238E27FC236}">
                  <a16:creationId xmlns:a16="http://schemas.microsoft.com/office/drawing/2014/main" id="{D068481F-2003-450A-9ED4-1DEE820FED4B}"/>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8CD4382-842E-475D-B3A9-56E88C19E9B2}"/>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957383-E418-4379-9C64-66BBEDB7D251}"/>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88BD3C-C64D-4590-AB3A-F3708E21F32D}"/>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EA8B09-B47C-4054-92E5-6FDA197811B3}"/>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6FC9AC-7AE0-42AC-8AD7-E6A030EF7BAA}"/>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72BE9A-109A-44EB-A9FA-D3C7B6C337D0}"/>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B0FF53-1B25-4144-8F61-B56AC748A8C2}"/>
                </a:ext>
              </a:extLst>
            </p:cNvPr>
            <p:cNvCxnSpPr>
              <a:cxnSpLocks/>
              <a:endCxn id="31"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owchart: Summing Junction 30">
              <a:extLst>
                <a:ext uri="{FF2B5EF4-FFF2-40B4-BE49-F238E27FC236}">
                  <a16:creationId xmlns:a16="http://schemas.microsoft.com/office/drawing/2014/main" id="{E2801C0B-26BE-4A76-88BF-D2A5A6CA67DE}"/>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DEFA66F-6360-4616-BC04-F78C72F7ABB1}"/>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283C4C-2A35-4BA7-A523-A1CB94BA1315}"/>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E4D5F6F-30EB-46B9-ADC9-7753E7173557}"/>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E29225D-8E1D-49EB-935B-906D5E60AF33}"/>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C99C2141-7D7A-4448-B3DE-EB9AF22BE076}"/>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51D06A6-C4C5-4714-A249-088C801DA8DB}"/>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C5F2B-3D9E-4F6F-8802-7030AE075563}"/>
                </a:ext>
              </a:extLst>
            </p:cNvPr>
            <p:cNvCxnSpPr>
              <a:cxnSpLocks/>
              <a:stCxn id="9"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B84765-6C4B-46F0-9CE5-742738DA547B}"/>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2BEF402-6F6A-446A-AA79-860CCEA4314D}"/>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FEDB6EE-3F03-4DA8-9105-DD4FB4E8B765}"/>
              </a:ext>
            </a:extLst>
          </p:cNvPr>
          <p:cNvSpPr txBox="1"/>
          <p:nvPr/>
        </p:nvSpPr>
        <p:spPr>
          <a:xfrm>
            <a:off x="1696179" y="1260305"/>
            <a:ext cx="4558433" cy="646331"/>
          </a:xfrm>
          <a:prstGeom prst="rect">
            <a:avLst/>
          </a:prstGeom>
          <a:noFill/>
        </p:spPr>
        <p:txBody>
          <a:bodyPr wrap="square" rtlCol="0">
            <a:spAutoFit/>
          </a:bodyPr>
          <a:lstStyle/>
          <a:p>
            <a:r>
              <a:rPr lang="en-US" dirty="0"/>
              <a:t>Find the valves that open a path from… </a:t>
            </a:r>
            <a:br>
              <a:rPr lang="en-US" dirty="0"/>
            </a:br>
            <a:r>
              <a:rPr lang="en-US" dirty="0"/>
              <a:t>        … say, Tank 1 to Tank 4… </a:t>
            </a:r>
          </a:p>
        </p:txBody>
      </p:sp>
      <p:sp>
        <p:nvSpPr>
          <p:cNvPr id="42" name="TextBox 41">
            <a:extLst>
              <a:ext uri="{FF2B5EF4-FFF2-40B4-BE49-F238E27FC236}">
                <a16:creationId xmlns:a16="http://schemas.microsoft.com/office/drawing/2014/main" id="{F8811811-3317-4599-8CF2-2D1AA827A4C0}"/>
              </a:ext>
            </a:extLst>
          </p:cNvPr>
          <p:cNvSpPr txBox="1"/>
          <p:nvPr/>
        </p:nvSpPr>
        <p:spPr>
          <a:xfrm>
            <a:off x="457267" y="3333607"/>
            <a:ext cx="2895464" cy="923330"/>
          </a:xfrm>
          <a:prstGeom prst="rect">
            <a:avLst/>
          </a:prstGeom>
          <a:noFill/>
        </p:spPr>
        <p:txBody>
          <a:bodyPr wrap="square" rtlCol="0">
            <a:spAutoFit/>
          </a:bodyPr>
          <a:lstStyle/>
          <a:p>
            <a:r>
              <a:rPr lang="en-US" dirty="0"/>
              <a:t>What are the classes?</a:t>
            </a:r>
          </a:p>
          <a:p>
            <a:endParaRPr lang="en-US" dirty="0"/>
          </a:p>
          <a:p>
            <a:r>
              <a:rPr lang="en-US" dirty="0"/>
              <a:t>How are they associated?</a:t>
            </a:r>
          </a:p>
        </p:txBody>
      </p:sp>
      <p:sp>
        <p:nvSpPr>
          <p:cNvPr id="43" name="TextBox 42">
            <a:extLst>
              <a:ext uri="{FF2B5EF4-FFF2-40B4-BE49-F238E27FC236}">
                <a16:creationId xmlns:a16="http://schemas.microsoft.com/office/drawing/2014/main" id="{A4333D81-F3AD-4AC7-8EC8-AF27FEDC7C7D}"/>
              </a:ext>
            </a:extLst>
          </p:cNvPr>
          <p:cNvSpPr txBox="1"/>
          <p:nvPr/>
        </p:nvSpPr>
        <p:spPr>
          <a:xfrm>
            <a:off x="4582334" y="2433399"/>
            <a:ext cx="800284" cy="369332"/>
          </a:xfrm>
          <a:prstGeom prst="rect">
            <a:avLst/>
          </a:prstGeom>
          <a:noFill/>
        </p:spPr>
        <p:txBody>
          <a:bodyPr wrap="none" rtlCol="0">
            <a:spAutoFit/>
          </a:bodyPr>
          <a:lstStyle/>
          <a:p>
            <a:r>
              <a:rPr lang="en-US" dirty="0"/>
              <a:t>Tank1</a:t>
            </a:r>
          </a:p>
        </p:txBody>
      </p:sp>
      <p:sp>
        <p:nvSpPr>
          <p:cNvPr id="44" name="TextBox 43">
            <a:extLst>
              <a:ext uri="{FF2B5EF4-FFF2-40B4-BE49-F238E27FC236}">
                <a16:creationId xmlns:a16="http://schemas.microsoft.com/office/drawing/2014/main" id="{9D33D91D-076B-4C75-ACAF-01E8EE0CA712}"/>
              </a:ext>
            </a:extLst>
          </p:cNvPr>
          <p:cNvSpPr txBox="1"/>
          <p:nvPr/>
        </p:nvSpPr>
        <p:spPr>
          <a:xfrm>
            <a:off x="7416096" y="3128300"/>
            <a:ext cx="800284" cy="369332"/>
          </a:xfrm>
          <a:prstGeom prst="rect">
            <a:avLst/>
          </a:prstGeom>
          <a:noFill/>
        </p:spPr>
        <p:txBody>
          <a:bodyPr wrap="none" rtlCol="0">
            <a:spAutoFit/>
          </a:bodyPr>
          <a:lstStyle/>
          <a:p>
            <a:r>
              <a:rPr lang="en-US" dirty="0"/>
              <a:t>Tank4</a:t>
            </a:r>
          </a:p>
        </p:txBody>
      </p:sp>
    </p:spTree>
    <p:extLst>
      <p:ext uri="{BB962C8B-B14F-4D97-AF65-F5344CB8AC3E}">
        <p14:creationId xmlns:p14="http://schemas.microsoft.com/office/powerpoint/2010/main" val="2049332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9CA0-5A92-4044-8FEE-0A045EB75EAD}"/>
              </a:ext>
            </a:extLst>
          </p:cNvPr>
          <p:cNvSpPr>
            <a:spLocks noGrp="1"/>
          </p:cNvSpPr>
          <p:nvPr>
            <p:ph type="title"/>
          </p:nvPr>
        </p:nvSpPr>
        <p:spPr/>
        <p:txBody>
          <a:bodyPr/>
          <a:lstStyle/>
          <a:p>
            <a:r>
              <a:rPr lang="en-US" dirty="0"/>
              <a:t>Obvious Classes: Tank, Pipe, Valve</a:t>
            </a:r>
          </a:p>
        </p:txBody>
      </p:sp>
      <p:pic>
        <p:nvPicPr>
          <p:cNvPr id="4" name="Picture 3">
            <a:extLst>
              <a:ext uri="{FF2B5EF4-FFF2-40B4-BE49-F238E27FC236}">
                <a16:creationId xmlns:a16="http://schemas.microsoft.com/office/drawing/2014/main" id="{0427DD16-508D-4D06-96E6-8DB543958AFB}"/>
              </a:ext>
            </a:extLst>
          </p:cNvPr>
          <p:cNvPicPr>
            <a:picLocks noChangeAspect="1"/>
          </p:cNvPicPr>
          <p:nvPr/>
        </p:nvPicPr>
        <p:blipFill>
          <a:blip r:embed="rId2"/>
          <a:stretch>
            <a:fillRect/>
          </a:stretch>
        </p:blipFill>
        <p:spPr>
          <a:xfrm>
            <a:off x="2789021" y="2540138"/>
            <a:ext cx="5883671" cy="3288431"/>
          </a:xfrm>
          <a:prstGeom prst="rect">
            <a:avLst/>
          </a:prstGeom>
        </p:spPr>
      </p:pic>
      <p:grpSp>
        <p:nvGrpSpPr>
          <p:cNvPr id="27" name="Group 26">
            <a:extLst>
              <a:ext uri="{FF2B5EF4-FFF2-40B4-BE49-F238E27FC236}">
                <a16:creationId xmlns:a16="http://schemas.microsoft.com/office/drawing/2014/main" id="{FBEED396-F5BE-4071-A98A-535A6D2742F6}"/>
              </a:ext>
            </a:extLst>
          </p:cNvPr>
          <p:cNvGrpSpPr/>
          <p:nvPr/>
        </p:nvGrpSpPr>
        <p:grpSpPr>
          <a:xfrm>
            <a:off x="736625" y="2523656"/>
            <a:ext cx="1885880" cy="1009717"/>
            <a:chOff x="999461" y="1908925"/>
            <a:chExt cx="2514507" cy="1346290"/>
          </a:xfrm>
        </p:grpSpPr>
        <p:grpSp>
          <p:nvGrpSpPr>
            <p:cNvPr id="10" name="Group 9">
              <a:extLst>
                <a:ext uri="{FF2B5EF4-FFF2-40B4-BE49-F238E27FC236}">
                  <a16:creationId xmlns:a16="http://schemas.microsoft.com/office/drawing/2014/main" id="{C8C0E52E-1CE5-4831-9DC0-1BA7AE60B7B3}"/>
                </a:ext>
              </a:extLst>
            </p:cNvPr>
            <p:cNvGrpSpPr/>
            <p:nvPr/>
          </p:nvGrpSpPr>
          <p:grpSpPr>
            <a:xfrm>
              <a:off x="999461" y="1908925"/>
              <a:ext cx="2475708" cy="669851"/>
              <a:chOff x="1148317" y="3312804"/>
              <a:chExt cx="2475708" cy="669851"/>
            </a:xfrm>
          </p:grpSpPr>
          <p:sp>
            <p:nvSpPr>
              <p:cNvPr id="6" name="Flowchart: Magnetic Disk 5">
                <a:extLst>
                  <a:ext uri="{FF2B5EF4-FFF2-40B4-BE49-F238E27FC236}">
                    <a16:creationId xmlns:a16="http://schemas.microsoft.com/office/drawing/2014/main" id="{C9FD3A13-3881-48BA-B3C2-81F5FBC51F06}"/>
                  </a:ext>
                </a:extLst>
              </p:cNvPr>
              <p:cNvSpPr/>
              <p:nvPr/>
            </p:nvSpPr>
            <p:spPr>
              <a:xfrm>
                <a:off x="1148317" y="3312804"/>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7D60B7A-90EF-4C22-AD19-EC027DBC3F23}"/>
                  </a:ext>
                </a:extLst>
              </p:cNvPr>
              <p:cNvCxnSpPr>
                <a:cxnSpLocks/>
              </p:cNvCxnSpPr>
              <p:nvPr/>
            </p:nvCxnSpPr>
            <p:spPr>
              <a:xfrm flipV="1">
                <a:off x="2849526" y="3647730"/>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3CACDFA4-6705-4B54-8AAD-067F4BEE0FBA}"/>
                  </a:ext>
                </a:extLst>
              </p:cNvPr>
              <p:cNvSpPr/>
              <p:nvPr/>
            </p:nvSpPr>
            <p:spPr>
              <a:xfrm>
                <a:off x="3222993" y="3451139"/>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7DA4D89-7988-4DFF-BB25-62A2FFC7077B}"/>
                </a:ext>
              </a:extLst>
            </p:cNvPr>
            <p:cNvSpPr txBox="1"/>
            <p:nvPr/>
          </p:nvSpPr>
          <p:spPr>
            <a:xfrm>
              <a:off x="1365744" y="2762772"/>
              <a:ext cx="2148224" cy="492443"/>
            </a:xfrm>
            <a:prstGeom prst="rect">
              <a:avLst/>
            </a:prstGeom>
            <a:noFill/>
          </p:spPr>
          <p:txBody>
            <a:bodyPr wrap="square" rtlCol="0">
              <a:spAutoFit/>
            </a:bodyPr>
            <a:lstStyle/>
            <a:p>
              <a:r>
                <a:rPr lang="en-US" dirty="0"/>
                <a:t>Is this a pipe?</a:t>
              </a:r>
            </a:p>
          </p:txBody>
        </p:sp>
        <p:cxnSp>
          <p:nvCxnSpPr>
            <p:cNvPr id="13" name="Straight Arrow Connector 12">
              <a:extLst>
                <a:ext uri="{FF2B5EF4-FFF2-40B4-BE49-F238E27FC236}">
                  <a16:creationId xmlns:a16="http://schemas.microsoft.com/office/drawing/2014/main" id="{860F63EE-FDA0-425E-AE9A-1AD5616EB77A}"/>
                </a:ext>
              </a:extLst>
            </p:cNvPr>
            <p:cNvCxnSpPr>
              <a:cxnSpLocks/>
            </p:cNvCxnSpPr>
            <p:nvPr/>
          </p:nvCxnSpPr>
          <p:spPr>
            <a:xfrm flipV="1">
              <a:off x="2804500" y="2342149"/>
              <a:ext cx="61976" cy="454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05605EF-527A-4B2A-A71F-BD54D559FDEE}"/>
              </a:ext>
            </a:extLst>
          </p:cNvPr>
          <p:cNvSpPr txBox="1"/>
          <p:nvPr/>
        </p:nvSpPr>
        <p:spPr>
          <a:xfrm>
            <a:off x="3276600" y="2037365"/>
            <a:ext cx="4800600" cy="415498"/>
          </a:xfrm>
          <a:prstGeom prst="rect">
            <a:avLst/>
          </a:prstGeom>
          <a:noFill/>
        </p:spPr>
        <p:txBody>
          <a:bodyPr wrap="square" rtlCol="0">
            <a:spAutoFit/>
          </a:bodyPr>
          <a:lstStyle/>
          <a:p>
            <a:r>
              <a:rPr lang="en-US" sz="2100" dirty="0"/>
              <a:t>Are we sure we are on the right track?</a:t>
            </a:r>
          </a:p>
        </p:txBody>
      </p:sp>
      <p:grpSp>
        <p:nvGrpSpPr>
          <p:cNvPr id="29" name="Group 28">
            <a:extLst>
              <a:ext uri="{FF2B5EF4-FFF2-40B4-BE49-F238E27FC236}">
                <a16:creationId xmlns:a16="http://schemas.microsoft.com/office/drawing/2014/main" id="{9F6ACC18-2D2D-45F5-8592-973487F60A72}"/>
              </a:ext>
            </a:extLst>
          </p:cNvPr>
          <p:cNvGrpSpPr/>
          <p:nvPr/>
        </p:nvGrpSpPr>
        <p:grpSpPr>
          <a:xfrm>
            <a:off x="863583" y="3799422"/>
            <a:ext cx="5085333" cy="1769611"/>
            <a:chOff x="1151444" y="3922896"/>
            <a:chExt cx="6780444" cy="2359481"/>
          </a:xfrm>
        </p:grpSpPr>
        <p:sp>
          <p:nvSpPr>
            <p:cNvPr id="20" name="TextBox 19">
              <a:extLst>
                <a:ext uri="{FF2B5EF4-FFF2-40B4-BE49-F238E27FC236}">
                  <a16:creationId xmlns:a16="http://schemas.microsoft.com/office/drawing/2014/main" id="{23B3FABB-BC8C-4BAF-ABA1-592C5B36CE04}"/>
                </a:ext>
              </a:extLst>
            </p:cNvPr>
            <p:cNvSpPr txBox="1"/>
            <p:nvPr/>
          </p:nvSpPr>
          <p:spPr>
            <a:xfrm>
              <a:off x="1151444" y="4312607"/>
              <a:ext cx="2846397" cy="1969770"/>
            </a:xfrm>
            <a:prstGeom prst="rect">
              <a:avLst/>
            </a:prstGeom>
            <a:noFill/>
          </p:spPr>
          <p:txBody>
            <a:bodyPr wrap="square" rtlCol="0">
              <a:spAutoFit/>
            </a:bodyPr>
            <a:lstStyle/>
            <a:p>
              <a:r>
                <a:rPr lang="en-US" dirty="0"/>
                <a:t>Wait! Pipes must connect to each other… Let me think for a minute…</a:t>
              </a:r>
            </a:p>
          </p:txBody>
        </p:sp>
        <p:cxnSp>
          <p:nvCxnSpPr>
            <p:cNvPr id="21" name="Straight Arrow Connector 20">
              <a:extLst>
                <a:ext uri="{FF2B5EF4-FFF2-40B4-BE49-F238E27FC236}">
                  <a16:creationId xmlns:a16="http://schemas.microsoft.com/office/drawing/2014/main" id="{673DE916-5731-4C4D-BBB7-9F0CDE14EBC8}"/>
                </a:ext>
              </a:extLst>
            </p:cNvPr>
            <p:cNvCxnSpPr>
              <a:cxnSpLocks/>
            </p:cNvCxnSpPr>
            <p:nvPr/>
          </p:nvCxnSpPr>
          <p:spPr>
            <a:xfrm flipV="1">
              <a:off x="3274653" y="3922896"/>
              <a:ext cx="4657235" cy="888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0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FD7-E9C2-44C1-8C51-1C63F7161D6A}"/>
              </a:ext>
            </a:extLst>
          </p:cNvPr>
          <p:cNvSpPr>
            <a:spLocks noGrp="1"/>
          </p:cNvSpPr>
          <p:nvPr>
            <p:ph type="title"/>
          </p:nvPr>
        </p:nvSpPr>
        <p:spPr/>
        <p:txBody>
          <a:bodyPr>
            <a:normAutofit/>
          </a:bodyPr>
          <a:lstStyle/>
          <a:p>
            <a:r>
              <a:rPr lang="en-US" sz="2800" b="1" dirty="0"/>
              <a:t>We could capture the configuration in code…</a:t>
            </a:r>
          </a:p>
        </p:txBody>
      </p:sp>
      <p:sp>
        <p:nvSpPr>
          <p:cNvPr id="52" name="Title 1">
            <a:extLst>
              <a:ext uri="{FF2B5EF4-FFF2-40B4-BE49-F238E27FC236}">
                <a16:creationId xmlns:a16="http://schemas.microsoft.com/office/drawing/2014/main" id="{C797004C-092A-4C67-AC87-E69EA960F4E1}"/>
              </a:ext>
            </a:extLst>
          </p:cNvPr>
          <p:cNvSpPr txBox="1">
            <a:spLocks/>
          </p:cNvSpPr>
          <p:nvPr/>
        </p:nvSpPr>
        <p:spPr>
          <a:xfrm>
            <a:off x="716368" y="1101125"/>
            <a:ext cx="5268053"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100" b="1" dirty="0"/>
          </a:p>
        </p:txBody>
      </p:sp>
      <p:sp>
        <p:nvSpPr>
          <p:cNvPr id="53" name="TextBox 52">
            <a:extLst>
              <a:ext uri="{FF2B5EF4-FFF2-40B4-BE49-F238E27FC236}">
                <a16:creationId xmlns:a16="http://schemas.microsoft.com/office/drawing/2014/main" id="{28B75876-9020-4D88-A0C7-526220B46F43}"/>
              </a:ext>
            </a:extLst>
          </p:cNvPr>
          <p:cNvSpPr txBox="1"/>
          <p:nvPr/>
        </p:nvSpPr>
        <p:spPr>
          <a:xfrm>
            <a:off x="4717649" y="3505372"/>
            <a:ext cx="3960604" cy="2862322"/>
          </a:xfrm>
          <a:prstGeom prst="rect">
            <a:avLst/>
          </a:prstGeom>
          <a:noFill/>
        </p:spPr>
        <p:txBody>
          <a:bodyPr wrap="square" rtlCol="0">
            <a:spAutoFit/>
          </a:bodyPr>
          <a:lstStyle/>
          <a:p>
            <a:pPr algn="l"/>
            <a:r>
              <a:rPr lang="en-US" dirty="0"/>
              <a:t>…</a:t>
            </a:r>
          </a:p>
          <a:p>
            <a:pPr algn="l"/>
            <a:r>
              <a:rPr lang="en-US" dirty="0"/>
              <a:t>if ( start == “Tank1”) and ( tank . Name == "Tank_4" );</a:t>
            </a:r>
          </a:p>
          <a:p>
            <a:pPr algn="l"/>
            <a:r>
              <a:rPr lang="en-US" dirty="0"/>
              <a:t>  select any valve from instances of Valve</a:t>
            </a:r>
          </a:p>
          <a:p>
            <a:pPr algn="l"/>
            <a:r>
              <a:rPr lang="en-US" dirty="0"/>
              <a:t>   where ( selected . Name == “Valve4_1” );</a:t>
            </a:r>
          </a:p>
          <a:p>
            <a:pPr algn="l"/>
            <a:r>
              <a:rPr lang="en-US" dirty="0"/>
              <a:t>   valve . open = true;</a:t>
            </a:r>
          </a:p>
          <a:p>
            <a:pPr algn="l"/>
            <a:r>
              <a:rPr lang="en-US" dirty="0"/>
              <a:t>end if;</a:t>
            </a:r>
          </a:p>
          <a:p>
            <a:pPr algn="l"/>
            <a:r>
              <a:rPr lang="en-US" dirty="0"/>
              <a:t>...</a:t>
            </a:r>
          </a:p>
        </p:txBody>
      </p:sp>
      <p:sp>
        <p:nvSpPr>
          <p:cNvPr id="54" name="Title 1">
            <a:extLst>
              <a:ext uri="{FF2B5EF4-FFF2-40B4-BE49-F238E27FC236}">
                <a16:creationId xmlns:a16="http://schemas.microsoft.com/office/drawing/2014/main" id="{A37BD277-4131-4B16-ABAC-D320D4041540}"/>
              </a:ext>
            </a:extLst>
          </p:cNvPr>
          <p:cNvSpPr txBox="1">
            <a:spLocks/>
          </p:cNvSpPr>
          <p:nvPr/>
        </p:nvSpPr>
        <p:spPr>
          <a:xfrm>
            <a:off x="4740901" y="3232153"/>
            <a:ext cx="3245358" cy="64091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t>Special case for tank 4</a:t>
            </a:r>
          </a:p>
        </p:txBody>
      </p:sp>
      <p:grpSp>
        <p:nvGrpSpPr>
          <p:cNvPr id="55" name="Group 54">
            <a:extLst>
              <a:ext uri="{FF2B5EF4-FFF2-40B4-BE49-F238E27FC236}">
                <a16:creationId xmlns:a16="http://schemas.microsoft.com/office/drawing/2014/main" id="{0B6A42C3-57F7-4E30-AD34-7F67931794F1}"/>
              </a:ext>
            </a:extLst>
          </p:cNvPr>
          <p:cNvGrpSpPr/>
          <p:nvPr/>
        </p:nvGrpSpPr>
        <p:grpSpPr>
          <a:xfrm>
            <a:off x="450911" y="2902609"/>
            <a:ext cx="3148780" cy="2107989"/>
            <a:chOff x="1807533" y="2058162"/>
            <a:chExt cx="7400262" cy="4295779"/>
          </a:xfrm>
        </p:grpSpPr>
        <p:sp>
          <p:nvSpPr>
            <p:cNvPr id="56" name="Flowchart: Magnetic Disk 55">
              <a:extLst>
                <a:ext uri="{FF2B5EF4-FFF2-40B4-BE49-F238E27FC236}">
                  <a16:creationId xmlns:a16="http://schemas.microsoft.com/office/drawing/2014/main" id="{AD3089EB-0349-4B2F-BD53-C509BDE90FF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a:extLst>
                <a:ext uri="{FF2B5EF4-FFF2-40B4-BE49-F238E27FC236}">
                  <a16:creationId xmlns:a16="http://schemas.microsoft.com/office/drawing/2014/main" id="{0B90A292-1230-4869-A5EF-E373CE766AF5}"/>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gnetic Disk 57">
              <a:extLst>
                <a:ext uri="{FF2B5EF4-FFF2-40B4-BE49-F238E27FC236}">
                  <a16:creationId xmlns:a16="http://schemas.microsoft.com/office/drawing/2014/main" id="{7466611D-7849-44A3-A29D-8CA70E55B867}"/>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Magnetic Disk 58">
              <a:extLst>
                <a:ext uri="{FF2B5EF4-FFF2-40B4-BE49-F238E27FC236}">
                  <a16:creationId xmlns:a16="http://schemas.microsoft.com/office/drawing/2014/main" id="{6CF082E3-BFFF-4F5A-99DD-4E58448BC7C8}"/>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Magnetic Disk 59">
              <a:extLst>
                <a:ext uri="{FF2B5EF4-FFF2-40B4-BE49-F238E27FC236}">
                  <a16:creationId xmlns:a16="http://schemas.microsoft.com/office/drawing/2014/main" id="{A6E198CD-851D-4E7C-A89F-6168AFDAA20D}"/>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umming Junction 60">
              <a:extLst>
                <a:ext uri="{FF2B5EF4-FFF2-40B4-BE49-F238E27FC236}">
                  <a16:creationId xmlns:a16="http://schemas.microsoft.com/office/drawing/2014/main" id="{B092A3B7-B627-4D06-A2BF-CB55F8861AE0}"/>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umming Junction 61">
              <a:extLst>
                <a:ext uri="{FF2B5EF4-FFF2-40B4-BE49-F238E27FC236}">
                  <a16:creationId xmlns:a16="http://schemas.microsoft.com/office/drawing/2014/main" id="{12E6CDB8-8A0E-4801-A5A7-0547627E8AB7}"/>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umming Junction 62">
              <a:extLst>
                <a:ext uri="{FF2B5EF4-FFF2-40B4-BE49-F238E27FC236}">
                  <a16:creationId xmlns:a16="http://schemas.microsoft.com/office/drawing/2014/main" id="{ED9F2A0D-DBD2-4FD4-8F8A-E9517C2C299A}"/>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644D0BA-0DBE-4F43-ADCF-F9CDF87B3AC4}"/>
                </a:ext>
              </a:extLst>
            </p:cNvPr>
            <p:cNvCxnSpPr>
              <a:cxnSpLocks/>
              <a:stCxn id="62"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5DE31C-91AE-4BBC-ABFB-9FB14535C94F}"/>
                </a:ext>
              </a:extLst>
            </p:cNvPr>
            <p:cNvCxnSpPr>
              <a:cxnSpLocks/>
              <a:endCxn id="62"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534390-B16A-42D1-A4AE-2969AB69FBD2}"/>
                </a:ext>
              </a:extLst>
            </p:cNvPr>
            <p:cNvCxnSpPr>
              <a:stCxn id="62"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D68656-BC2D-42E2-92A0-D68AD2CCA640}"/>
                </a:ext>
              </a:extLst>
            </p:cNvPr>
            <p:cNvCxnSpPr>
              <a:cxnSpLocks/>
              <a:stCxn id="56"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029248-3ACF-4FC0-831F-74AE54CEEB7B}"/>
                </a:ext>
              </a:extLst>
            </p:cNvPr>
            <p:cNvCxnSpPr>
              <a:cxnSpLocks/>
              <a:endCxn id="61"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05F66EC-6EE1-4166-9BE6-66F1037EB701}"/>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1973E1-8FD8-4ADA-8D5F-1FFBD999961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B83DFF-08A5-4E5E-A7E0-37874F938DCF}"/>
                </a:ext>
              </a:extLst>
            </p:cNvPr>
            <p:cNvCxnSpPr>
              <a:cxnSpLocks/>
              <a:endCxn id="63"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A612D1-FFBC-4D85-A39B-7F146778491A}"/>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Flowchart: Magnetic Disk 72">
              <a:extLst>
                <a:ext uri="{FF2B5EF4-FFF2-40B4-BE49-F238E27FC236}">
                  <a16:creationId xmlns:a16="http://schemas.microsoft.com/office/drawing/2014/main" id="{62389825-ED37-4162-BCE7-39187EEBD330}"/>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EF78152-D4B2-4D72-8606-4D71966374BD}"/>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5" name="Flowchart: Summing Junction 74">
              <a:extLst>
                <a:ext uri="{FF2B5EF4-FFF2-40B4-BE49-F238E27FC236}">
                  <a16:creationId xmlns:a16="http://schemas.microsoft.com/office/drawing/2014/main" id="{2E1956EB-7E31-4EE1-B3AF-0F7BDDEB9EC8}"/>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CE954BA-E19D-4FFD-8319-9C2A600DF2C8}"/>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B2669C-6E15-43CA-AF43-5AE32B97F9BD}"/>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14B7B9-6225-4911-9ACD-12F1C9F9FB9E}"/>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D8B361-E846-4EEF-86E6-C11457227A79}"/>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82E405-2CCD-41C2-A837-AEC5D3ABB417}"/>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6B9E12-8A8A-4CD1-8861-E4023370908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CF4ECDF-5A4F-40BE-90DF-D1169B90B2F2}"/>
                </a:ext>
              </a:extLst>
            </p:cNvPr>
            <p:cNvCxnSpPr>
              <a:cxnSpLocks/>
              <a:endCxn id="83"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lowchart: Summing Junction 82">
              <a:extLst>
                <a:ext uri="{FF2B5EF4-FFF2-40B4-BE49-F238E27FC236}">
                  <a16:creationId xmlns:a16="http://schemas.microsoft.com/office/drawing/2014/main" id="{469B257C-EDDA-43C8-BC41-19ECF22E4DD6}"/>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FBB6416-7535-491D-A0AD-8CA60EA037FB}"/>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A29CC1-67E0-4CAD-9B75-DC7EBD5FB118}"/>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0AA0E4B8-6A40-44B1-A24F-85C99DB74FD6}"/>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5073399F-23A9-4192-9F2D-9892DF4A220A}"/>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7F3C5394-40D5-4FE8-A485-990332C293D1}"/>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48F47F4-C93C-4B38-AD63-61A08D31E45A}"/>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DB14D3-5C82-41F2-A81C-3AB0274E085C}"/>
                </a:ext>
              </a:extLst>
            </p:cNvPr>
            <p:cNvCxnSpPr>
              <a:cxnSpLocks/>
              <a:stCxn id="61"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D5CEAA32-1A7D-40EF-A0CB-E6449F0B5C1E}"/>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CB594613-CE2E-4A80-84B4-5F8BB499D1A3}"/>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0F1F6F-31C1-4392-874A-D3A54B2C12B3}"/>
              </a:ext>
            </a:extLst>
          </p:cNvPr>
          <p:cNvSpPr txBox="1"/>
          <p:nvPr/>
        </p:nvSpPr>
        <p:spPr>
          <a:xfrm>
            <a:off x="4572000" y="2713145"/>
            <a:ext cx="1224866" cy="369332"/>
          </a:xfrm>
          <a:prstGeom prst="rect">
            <a:avLst/>
          </a:prstGeom>
          <a:noFill/>
        </p:spPr>
        <p:txBody>
          <a:bodyPr wrap="square" rtlCol="0">
            <a:spAutoFit/>
          </a:bodyPr>
          <a:lstStyle/>
          <a:p>
            <a:r>
              <a:rPr lang="en-US" dirty="0"/>
              <a:t>Valve4_1</a:t>
            </a:r>
          </a:p>
        </p:txBody>
      </p:sp>
      <p:cxnSp>
        <p:nvCxnSpPr>
          <p:cNvPr id="95" name="Straight Arrow Connector 94">
            <a:extLst>
              <a:ext uri="{FF2B5EF4-FFF2-40B4-BE49-F238E27FC236}">
                <a16:creationId xmlns:a16="http://schemas.microsoft.com/office/drawing/2014/main" id="{F0EADADA-62C0-46CE-AF30-656AA9F24426}"/>
              </a:ext>
            </a:extLst>
          </p:cNvPr>
          <p:cNvCxnSpPr>
            <a:cxnSpLocks/>
            <a:stCxn id="93" idx="1"/>
            <a:endCxn id="92" idx="7"/>
          </p:cNvCxnSpPr>
          <p:nvPr/>
        </p:nvCxnSpPr>
        <p:spPr>
          <a:xfrm flipH="1">
            <a:off x="2725371" y="2897811"/>
            <a:ext cx="1846629" cy="641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1B799AC-0816-49FD-A27C-27A68E89EC81}"/>
              </a:ext>
            </a:extLst>
          </p:cNvPr>
          <p:cNvSpPr txBox="1"/>
          <p:nvPr/>
        </p:nvSpPr>
        <p:spPr>
          <a:xfrm>
            <a:off x="407517" y="2942704"/>
            <a:ext cx="850938" cy="338554"/>
          </a:xfrm>
          <a:prstGeom prst="rect">
            <a:avLst/>
          </a:prstGeom>
          <a:noFill/>
        </p:spPr>
        <p:txBody>
          <a:bodyPr wrap="square" rtlCol="0">
            <a:spAutoFit/>
          </a:bodyPr>
          <a:lstStyle/>
          <a:p>
            <a:r>
              <a:rPr lang="en-US" sz="1600" dirty="0"/>
              <a:t>Tank1</a:t>
            </a:r>
          </a:p>
        </p:txBody>
      </p:sp>
      <p:sp>
        <p:nvSpPr>
          <p:cNvPr id="101" name="TextBox 100">
            <a:extLst>
              <a:ext uri="{FF2B5EF4-FFF2-40B4-BE49-F238E27FC236}">
                <a16:creationId xmlns:a16="http://schemas.microsoft.com/office/drawing/2014/main" id="{B31ABD5E-B684-4E8D-BF43-526D9D02E0B0}"/>
              </a:ext>
            </a:extLst>
          </p:cNvPr>
          <p:cNvSpPr txBox="1"/>
          <p:nvPr/>
        </p:nvSpPr>
        <p:spPr>
          <a:xfrm>
            <a:off x="2858716" y="3597273"/>
            <a:ext cx="822351" cy="338554"/>
          </a:xfrm>
          <a:prstGeom prst="rect">
            <a:avLst/>
          </a:prstGeom>
          <a:noFill/>
        </p:spPr>
        <p:txBody>
          <a:bodyPr wrap="square" rtlCol="0">
            <a:spAutoFit/>
          </a:bodyPr>
          <a:lstStyle/>
          <a:p>
            <a:r>
              <a:rPr lang="en-US" sz="1600" dirty="0"/>
              <a:t>Tank4</a:t>
            </a:r>
          </a:p>
        </p:txBody>
      </p:sp>
      <p:sp>
        <p:nvSpPr>
          <p:cNvPr id="5" name="TextBox 4">
            <a:extLst>
              <a:ext uri="{FF2B5EF4-FFF2-40B4-BE49-F238E27FC236}">
                <a16:creationId xmlns:a16="http://schemas.microsoft.com/office/drawing/2014/main" id="{81BA8293-38E2-421E-8048-AE35D12F474E}"/>
              </a:ext>
            </a:extLst>
          </p:cNvPr>
          <p:cNvSpPr txBox="1"/>
          <p:nvPr/>
        </p:nvSpPr>
        <p:spPr>
          <a:xfrm>
            <a:off x="914400" y="1188044"/>
            <a:ext cx="7772400" cy="923330"/>
          </a:xfrm>
          <a:prstGeom prst="rect">
            <a:avLst/>
          </a:prstGeom>
          <a:noFill/>
        </p:spPr>
        <p:txBody>
          <a:bodyPr wrap="square" rtlCol="0">
            <a:spAutoFit/>
          </a:bodyPr>
          <a:lstStyle/>
          <a:p>
            <a:r>
              <a:rPr lang="en-US" sz="1800" dirty="0"/>
              <a:t>All valves control flow in or out of a tank.</a:t>
            </a:r>
            <a:br>
              <a:rPr lang="en-US" sz="1800" dirty="0"/>
            </a:br>
            <a:r>
              <a:rPr lang="en-US" sz="1800" dirty="0"/>
              <a:t>Most of the tanks are connected to one valve, but tank 4 has two.</a:t>
            </a:r>
            <a:br>
              <a:rPr lang="en-US" sz="1800" dirty="0"/>
            </a:br>
            <a:r>
              <a:rPr lang="en-US" sz="1800" dirty="0"/>
              <a:t>… we can special-case that in the code.</a:t>
            </a:r>
            <a:endParaRPr lang="en-US" dirty="0"/>
          </a:p>
        </p:txBody>
      </p:sp>
    </p:spTree>
    <p:extLst>
      <p:ext uri="{BB962C8B-B14F-4D97-AF65-F5344CB8AC3E}">
        <p14:creationId xmlns:p14="http://schemas.microsoft.com/office/powerpoint/2010/main" val="1584358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C547-F347-48D3-BD48-77EDADBD8B50}"/>
              </a:ext>
            </a:extLst>
          </p:cNvPr>
          <p:cNvSpPr>
            <a:spLocks noGrp="1"/>
          </p:cNvSpPr>
          <p:nvPr>
            <p:ph type="title"/>
          </p:nvPr>
        </p:nvSpPr>
        <p:spPr/>
        <p:txBody>
          <a:bodyPr/>
          <a:lstStyle/>
          <a:p>
            <a:r>
              <a:rPr lang="en-US" sz="2800" dirty="0"/>
              <a:t>Design change: a valve not connected to any tank!</a:t>
            </a:r>
            <a:endParaRPr lang="en-US" dirty="0"/>
          </a:p>
        </p:txBody>
      </p:sp>
      <p:sp>
        <p:nvSpPr>
          <p:cNvPr id="179" name="TextBox 178">
            <a:extLst>
              <a:ext uri="{FF2B5EF4-FFF2-40B4-BE49-F238E27FC236}">
                <a16:creationId xmlns:a16="http://schemas.microsoft.com/office/drawing/2014/main" id="{66632B12-7DF1-4CC2-9D50-30549A66DDFF}"/>
              </a:ext>
            </a:extLst>
          </p:cNvPr>
          <p:cNvSpPr txBox="1"/>
          <p:nvPr/>
        </p:nvSpPr>
        <p:spPr>
          <a:xfrm>
            <a:off x="2713538" y="2205429"/>
            <a:ext cx="940980" cy="338554"/>
          </a:xfrm>
          <a:prstGeom prst="rect">
            <a:avLst/>
          </a:prstGeom>
          <a:noFill/>
        </p:spPr>
        <p:txBody>
          <a:bodyPr wrap="square" rtlCol="0">
            <a:spAutoFit/>
          </a:bodyPr>
          <a:lstStyle/>
          <a:p>
            <a:r>
              <a:rPr lang="en-US" sz="1600" dirty="0"/>
              <a:t>Valve1</a:t>
            </a:r>
          </a:p>
        </p:txBody>
      </p:sp>
      <p:sp>
        <p:nvSpPr>
          <p:cNvPr id="3" name="Flowchart: Magnetic Disk 2">
            <a:extLst>
              <a:ext uri="{FF2B5EF4-FFF2-40B4-BE49-F238E27FC236}">
                <a16:creationId xmlns:a16="http://schemas.microsoft.com/office/drawing/2014/main" id="{408D1580-818B-487C-B0CC-282D91187869}"/>
              </a:ext>
            </a:extLst>
          </p:cNvPr>
          <p:cNvSpPr/>
          <p:nvPr/>
        </p:nvSpPr>
        <p:spPr>
          <a:xfrm>
            <a:off x="1387550" y="2400873"/>
            <a:ext cx="1275907" cy="5023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3">
            <a:extLst>
              <a:ext uri="{FF2B5EF4-FFF2-40B4-BE49-F238E27FC236}">
                <a16:creationId xmlns:a16="http://schemas.microsoft.com/office/drawing/2014/main" id="{D9E5E2C3-DFBB-4787-9695-49190856221B}"/>
              </a:ext>
            </a:extLst>
          </p:cNvPr>
          <p:cNvSpPr/>
          <p:nvPr/>
        </p:nvSpPr>
        <p:spPr>
          <a:xfrm>
            <a:off x="1355650" y="3908814"/>
            <a:ext cx="1307805" cy="502388"/>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F6FF4149-FF6B-48B4-A5E9-05614D4C6CBD}"/>
              </a:ext>
            </a:extLst>
          </p:cNvPr>
          <p:cNvSpPr/>
          <p:nvPr/>
        </p:nvSpPr>
        <p:spPr>
          <a:xfrm>
            <a:off x="5629940" y="2400872"/>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EF71DB02-E6F8-4DAE-B2A7-339AD761CD45}"/>
              </a:ext>
            </a:extLst>
          </p:cNvPr>
          <p:cNvSpPr/>
          <p:nvPr/>
        </p:nvSpPr>
        <p:spPr>
          <a:xfrm>
            <a:off x="5629940" y="3381727"/>
            <a:ext cx="1275907" cy="502388"/>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D1C59D77-2E33-4C98-91B4-15FB3D82B02F}"/>
              </a:ext>
            </a:extLst>
          </p:cNvPr>
          <p:cNvSpPr/>
          <p:nvPr/>
        </p:nvSpPr>
        <p:spPr>
          <a:xfrm>
            <a:off x="5629938" y="427552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951C0CA-193C-4517-A7FE-77C0AD22C39C}"/>
              </a:ext>
            </a:extLst>
          </p:cNvPr>
          <p:cNvSpPr/>
          <p:nvPr/>
        </p:nvSpPr>
        <p:spPr>
          <a:xfrm>
            <a:off x="2943557" y="4026982"/>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37EAA7A9-ECC3-49BF-9BBE-041547DEA3DD}"/>
              </a:ext>
            </a:extLst>
          </p:cNvPr>
          <p:cNvSpPr/>
          <p:nvPr/>
        </p:nvSpPr>
        <p:spPr>
          <a:xfrm>
            <a:off x="5087680" y="2526468"/>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Summing Junction 16">
            <a:extLst>
              <a:ext uri="{FF2B5EF4-FFF2-40B4-BE49-F238E27FC236}">
                <a16:creationId xmlns:a16="http://schemas.microsoft.com/office/drawing/2014/main" id="{F68C2E00-A843-4E7C-9E67-87040F2EB47D}"/>
              </a:ext>
            </a:extLst>
          </p:cNvPr>
          <p:cNvSpPr/>
          <p:nvPr/>
        </p:nvSpPr>
        <p:spPr>
          <a:xfrm>
            <a:off x="5093659" y="4411201"/>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C07CF8-4589-46AB-A248-6FC3BBD32774}"/>
              </a:ext>
            </a:extLst>
          </p:cNvPr>
          <p:cNvCxnSpPr>
            <a:cxnSpLocks/>
            <a:stCxn id="13" idx="2"/>
          </p:cNvCxnSpPr>
          <p:nvPr/>
        </p:nvCxnSpPr>
        <p:spPr>
          <a:xfrm>
            <a:off x="5087680" y="2652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418F36-91CF-4ACD-B27B-C091D18CE031}"/>
              </a:ext>
            </a:extLst>
          </p:cNvPr>
          <p:cNvCxnSpPr>
            <a:cxnSpLocks/>
            <a:endCxn id="13" idx="2"/>
          </p:cNvCxnSpPr>
          <p:nvPr/>
        </p:nvCxnSpPr>
        <p:spPr>
          <a:xfrm>
            <a:off x="4146698" y="2652065"/>
            <a:ext cx="94098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99B15C-F710-45F1-A428-5ACE1EACE1BB}"/>
              </a:ext>
            </a:extLst>
          </p:cNvPr>
          <p:cNvCxnSpPr>
            <a:stCxn id="13" idx="6"/>
          </p:cNvCxnSpPr>
          <p:nvPr/>
        </p:nvCxnSpPr>
        <p:spPr>
          <a:xfrm>
            <a:off x="5358810" y="2652065"/>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7CC700-AD0B-44EC-AD36-504A888E3489}"/>
              </a:ext>
            </a:extLst>
          </p:cNvPr>
          <p:cNvCxnSpPr>
            <a:cxnSpLocks/>
            <a:stCxn id="3" idx="4"/>
          </p:cNvCxnSpPr>
          <p:nvPr/>
        </p:nvCxnSpPr>
        <p:spPr>
          <a:xfrm flipV="1">
            <a:off x="2663457" y="2652065"/>
            <a:ext cx="280100"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C1FACA-F98F-4410-8F13-049085055DB4}"/>
              </a:ext>
            </a:extLst>
          </p:cNvPr>
          <p:cNvCxnSpPr>
            <a:cxnSpLocks/>
            <a:endCxn id="12" idx="2"/>
          </p:cNvCxnSpPr>
          <p:nvPr/>
        </p:nvCxnSpPr>
        <p:spPr>
          <a:xfrm>
            <a:off x="2663455" y="4160007"/>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7145EC-DE41-42B6-A062-B320A41CE028}"/>
              </a:ext>
            </a:extLst>
          </p:cNvPr>
          <p:cNvCxnSpPr/>
          <p:nvPr/>
        </p:nvCxnSpPr>
        <p:spPr>
          <a:xfrm>
            <a:off x="5358808" y="4536799"/>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A5FA2-6C45-496E-864C-0F4959A3F793}"/>
              </a:ext>
            </a:extLst>
          </p:cNvPr>
          <p:cNvCxnSpPr>
            <a:cxnSpLocks/>
          </p:cNvCxnSpPr>
          <p:nvPr/>
        </p:nvCxnSpPr>
        <p:spPr>
          <a:xfrm>
            <a:off x="5406652" y="3499632"/>
            <a:ext cx="223286" cy="5631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A25B95-BF36-49F3-85DB-1ACA0E7D70AE}"/>
              </a:ext>
            </a:extLst>
          </p:cNvPr>
          <p:cNvCxnSpPr>
            <a:cxnSpLocks/>
            <a:endCxn id="17" idx="2"/>
          </p:cNvCxnSpPr>
          <p:nvPr/>
        </p:nvCxnSpPr>
        <p:spPr>
          <a:xfrm>
            <a:off x="4308182" y="4536799"/>
            <a:ext cx="7854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90CB1-E54E-433E-BCBD-5045C9C22AD5}"/>
              </a:ext>
            </a:extLst>
          </p:cNvPr>
          <p:cNvCxnSpPr>
            <a:cxnSpLocks/>
          </p:cNvCxnSpPr>
          <p:nvPr/>
        </p:nvCxnSpPr>
        <p:spPr>
          <a:xfrm flipH="1">
            <a:off x="4141714" y="3644881"/>
            <a:ext cx="4988" cy="3821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DF546A-EC4B-4E03-A267-F82CF06B7C09}"/>
              </a:ext>
            </a:extLst>
          </p:cNvPr>
          <p:cNvSpPr txBox="1"/>
          <p:nvPr/>
        </p:nvSpPr>
        <p:spPr>
          <a:xfrm>
            <a:off x="1650703" y="2564178"/>
            <a:ext cx="809404" cy="369332"/>
          </a:xfrm>
          <a:prstGeom prst="rect">
            <a:avLst/>
          </a:prstGeom>
          <a:noFill/>
        </p:spPr>
        <p:txBody>
          <a:bodyPr wrap="square" rtlCol="0">
            <a:spAutoFit/>
          </a:bodyPr>
          <a:lstStyle/>
          <a:p>
            <a:r>
              <a:rPr lang="en-US" dirty="0"/>
              <a:t>Tank1</a:t>
            </a:r>
          </a:p>
        </p:txBody>
      </p:sp>
      <p:sp>
        <p:nvSpPr>
          <p:cNvPr id="49" name="TextBox 48">
            <a:extLst>
              <a:ext uri="{FF2B5EF4-FFF2-40B4-BE49-F238E27FC236}">
                <a16:creationId xmlns:a16="http://schemas.microsoft.com/office/drawing/2014/main" id="{F4302E16-0E66-42C4-A2DA-044F5ACDA59B}"/>
              </a:ext>
            </a:extLst>
          </p:cNvPr>
          <p:cNvSpPr txBox="1"/>
          <p:nvPr/>
        </p:nvSpPr>
        <p:spPr>
          <a:xfrm>
            <a:off x="1580432" y="4041869"/>
            <a:ext cx="916555" cy="369332"/>
          </a:xfrm>
          <a:prstGeom prst="rect">
            <a:avLst/>
          </a:prstGeom>
          <a:noFill/>
        </p:spPr>
        <p:txBody>
          <a:bodyPr wrap="square" rtlCol="0">
            <a:spAutoFit/>
          </a:bodyPr>
          <a:lstStyle/>
          <a:p>
            <a:r>
              <a:rPr lang="en-US" dirty="0"/>
              <a:t>Tank2</a:t>
            </a:r>
          </a:p>
        </p:txBody>
      </p:sp>
      <p:sp>
        <p:nvSpPr>
          <p:cNvPr id="51" name="TextBox 50">
            <a:extLst>
              <a:ext uri="{FF2B5EF4-FFF2-40B4-BE49-F238E27FC236}">
                <a16:creationId xmlns:a16="http://schemas.microsoft.com/office/drawing/2014/main" id="{EA64C075-B7C0-4C76-BD49-C17E0350D53E}"/>
              </a:ext>
            </a:extLst>
          </p:cNvPr>
          <p:cNvSpPr txBox="1"/>
          <p:nvPr/>
        </p:nvSpPr>
        <p:spPr>
          <a:xfrm>
            <a:off x="5897082" y="2534414"/>
            <a:ext cx="845288" cy="369332"/>
          </a:xfrm>
          <a:prstGeom prst="rect">
            <a:avLst/>
          </a:prstGeom>
          <a:noFill/>
        </p:spPr>
        <p:txBody>
          <a:bodyPr wrap="square" rtlCol="0">
            <a:spAutoFit/>
          </a:bodyPr>
          <a:lstStyle/>
          <a:p>
            <a:r>
              <a:rPr lang="en-US" dirty="0"/>
              <a:t>Tank3</a:t>
            </a:r>
          </a:p>
        </p:txBody>
      </p:sp>
      <p:sp>
        <p:nvSpPr>
          <p:cNvPr id="53" name="TextBox 52">
            <a:extLst>
              <a:ext uri="{FF2B5EF4-FFF2-40B4-BE49-F238E27FC236}">
                <a16:creationId xmlns:a16="http://schemas.microsoft.com/office/drawing/2014/main" id="{2F943964-06CA-4B0E-A37E-CE30C716524D}"/>
              </a:ext>
            </a:extLst>
          </p:cNvPr>
          <p:cNvSpPr txBox="1"/>
          <p:nvPr/>
        </p:nvSpPr>
        <p:spPr>
          <a:xfrm>
            <a:off x="5868113" y="3539482"/>
            <a:ext cx="927147" cy="369332"/>
          </a:xfrm>
          <a:prstGeom prst="rect">
            <a:avLst/>
          </a:prstGeom>
          <a:noFill/>
        </p:spPr>
        <p:txBody>
          <a:bodyPr wrap="square" rtlCol="0">
            <a:spAutoFit/>
          </a:bodyPr>
          <a:lstStyle/>
          <a:p>
            <a:r>
              <a:rPr lang="en-US" dirty="0"/>
              <a:t>Tank4</a:t>
            </a:r>
          </a:p>
        </p:txBody>
      </p:sp>
      <p:sp>
        <p:nvSpPr>
          <p:cNvPr id="55" name="TextBox 54">
            <a:extLst>
              <a:ext uri="{FF2B5EF4-FFF2-40B4-BE49-F238E27FC236}">
                <a16:creationId xmlns:a16="http://schemas.microsoft.com/office/drawing/2014/main" id="{4D6FE496-D553-436F-A2CD-B94B38DF0851}"/>
              </a:ext>
            </a:extLst>
          </p:cNvPr>
          <p:cNvSpPr txBox="1"/>
          <p:nvPr/>
        </p:nvSpPr>
        <p:spPr>
          <a:xfrm>
            <a:off x="5844082" y="4443732"/>
            <a:ext cx="836314" cy="369332"/>
          </a:xfrm>
          <a:prstGeom prst="rect">
            <a:avLst/>
          </a:prstGeom>
          <a:noFill/>
        </p:spPr>
        <p:txBody>
          <a:bodyPr wrap="square" rtlCol="0">
            <a:spAutoFit/>
          </a:bodyPr>
          <a:lstStyle/>
          <a:p>
            <a:r>
              <a:rPr lang="en-US" dirty="0"/>
              <a:t>Tank5</a:t>
            </a:r>
          </a:p>
        </p:txBody>
      </p:sp>
      <p:sp>
        <p:nvSpPr>
          <p:cNvPr id="57" name="Flowchart: Magnetic Disk 56">
            <a:extLst>
              <a:ext uri="{FF2B5EF4-FFF2-40B4-BE49-F238E27FC236}">
                <a16:creationId xmlns:a16="http://schemas.microsoft.com/office/drawing/2014/main" id="{99BF18E9-88E1-4E8A-9CB4-25D3070E1116}"/>
              </a:ext>
            </a:extLst>
          </p:cNvPr>
          <p:cNvSpPr/>
          <p:nvPr/>
        </p:nvSpPr>
        <p:spPr>
          <a:xfrm>
            <a:off x="5629938" y="5120318"/>
            <a:ext cx="1275907" cy="502388"/>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9B1306-428E-4FA7-B81D-B4A359226E35}"/>
              </a:ext>
            </a:extLst>
          </p:cNvPr>
          <p:cNvSpPr txBox="1"/>
          <p:nvPr/>
        </p:nvSpPr>
        <p:spPr>
          <a:xfrm>
            <a:off x="5877145" y="5278255"/>
            <a:ext cx="865225" cy="379370"/>
          </a:xfrm>
          <a:prstGeom prst="rect">
            <a:avLst/>
          </a:prstGeom>
          <a:noFill/>
        </p:spPr>
        <p:txBody>
          <a:bodyPr wrap="square" rtlCol="0">
            <a:spAutoFit/>
          </a:bodyPr>
          <a:lstStyle/>
          <a:p>
            <a:r>
              <a:rPr lang="en-US" dirty="0"/>
              <a:t>Tank6</a:t>
            </a:r>
          </a:p>
        </p:txBody>
      </p:sp>
      <p:cxnSp>
        <p:nvCxnSpPr>
          <p:cNvPr id="61" name="Straight Connector 60">
            <a:extLst>
              <a:ext uri="{FF2B5EF4-FFF2-40B4-BE49-F238E27FC236}">
                <a16:creationId xmlns:a16="http://schemas.microsoft.com/office/drawing/2014/main" id="{82DB0F36-CB06-44A4-86C4-CD675E54A4C1}"/>
              </a:ext>
            </a:extLst>
          </p:cNvPr>
          <p:cNvCxnSpPr>
            <a:cxnSpLocks/>
          </p:cNvCxnSpPr>
          <p:nvPr/>
        </p:nvCxnSpPr>
        <p:spPr>
          <a:xfrm>
            <a:off x="4120782" y="5371511"/>
            <a:ext cx="1018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Flowchart: Summing Junction 62">
            <a:extLst>
              <a:ext uri="{FF2B5EF4-FFF2-40B4-BE49-F238E27FC236}">
                <a16:creationId xmlns:a16="http://schemas.microsoft.com/office/drawing/2014/main" id="{A16D7187-07E7-43CB-9035-0433ADBF4304}"/>
              </a:ext>
            </a:extLst>
          </p:cNvPr>
          <p:cNvSpPr/>
          <p:nvPr/>
        </p:nvSpPr>
        <p:spPr>
          <a:xfrm>
            <a:off x="5139511" y="5245914"/>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46E585A-4708-47D9-B7D9-88441EB94547}"/>
              </a:ext>
            </a:extLst>
          </p:cNvPr>
          <p:cNvCxnSpPr/>
          <p:nvPr/>
        </p:nvCxnSpPr>
        <p:spPr>
          <a:xfrm>
            <a:off x="5358808" y="5371511"/>
            <a:ext cx="27113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37EAFD-EA0E-45DD-B547-A47AB3DC4A85}"/>
              </a:ext>
            </a:extLst>
          </p:cNvPr>
          <p:cNvCxnSpPr>
            <a:cxnSpLocks/>
            <a:endCxn id="15" idx="4"/>
          </p:cNvCxnSpPr>
          <p:nvPr/>
        </p:nvCxnSpPr>
        <p:spPr>
          <a:xfrm flipH="1" flipV="1">
            <a:off x="4141713" y="4300911"/>
            <a:ext cx="2" cy="107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80A9C9-A3BC-4BDD-9E90-9715A727CF8B}"/>
              </a:ext>
            </a:extLst>
          </p:cNvPr>
          <p:cNvCxnSpPr>
            <a:cxnSpLocks/>
          </p:cNvCxnSpPr>
          <p:nvPr/>
        </p:nvCxnSpPr>
        <p:spPr>
          <a:xfrm>
            <a:off x="3214687" y="2652065"/>
            <a:ext cx="9649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E560FF0-A582-421E-A1EC-BC46E059AFDC}"/>
              </a:ext>
            </a:extLst>
          </p:cNvPr>
          <p:cNvCxnSpPr>
            <a:cxnSpLocks/>
          </p:cNvCxnSpPr>
          <p:nvPr/>
        </p:nvCxnSpPr>
        <p:spPr>
          <a:xfrm>
            <a:off x="4146697" y="2652065"/>
            <a:ext cx="0" cy="9928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F28737-C3FB-420C-A8EA-AE9DB2FBAF4A}"/>
              </a:ext>
            </a:extLst>
          </p:cNvPr>
          <p:cNvCxnSpPr>
            <a:cxnSpLocks/>
          </p:cNvCxnSpPr>
          <p:nvPr/>
        </p:nvCxnSpPr>
        <p:spPr>
          <a:xfrm>
            <a:off x="4120782" y="3491375"/>
            <a:ext cx="101872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D0610B-1204-409D-AB67-9CE9845D69CA}"/>
              </a:ext>
            </a:extLst>
          </p:cNvPr>
          <p:cNvCxnSpPr>
            <a:cxnSpLocks/>
          </p:cNvCxnSpPr>
          <p:nvPr/>
        </p:nvCxnSpPr>
        <p:spPr>
          <a:xfrm flipV="1">
            <a:off x="3506942" y="3859989"/>
            <a:ext cx="10311" cy="6863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B713E6-3C71-4FF3-9DE2-FE25A810EE4D}"/>
              </a:ext>
            </a:extLst>
          </p:cNvPr>
          <p:cNvCxnSpPr>
            <a:cxnSpLocks/>
            <a:endCxn id="98" idx="2"/>
          </p:cNvCxnSpPr>
          <p:nvPr/>
        </p:nvCxnSpPr>
        <p:spPr>
          <a:xfrm>
            <a:off x="4348801" y="3859989"/>
            <a:ext cx="7907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Flowchart: Summing Junction 97">
            <a:extLst>
              <a:ext uri="{FF2B5EF4-FFF2-40B4-BE49-F238E27FC236}">
                <a16:creationId xmlns:a16="http://schemas.microsoft.com/office/drawing/2014/main" id="{51CE9AC7-3269-443F-AC80-82202B5B0CCD}"/>
              </a:ext>
            </a:extLst>
          </p:cNvPr>
          <p:cNvSpPr/>
          <p:nvPr/>
        </p:nvSpPr>
        <p:spPr>
          <a:xfrm>
            <a:off x="5139511" y="3734392"/>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2890F3A-C0CA-4241-9390-2B0573D65D47}"/>
              </a:ext>
            </a:extLst>
          </p:cNvPr>
          <p:cNvCxnSpPr>
            <a:cxnSpLocks/>
          </p:cNvCxnSpPr>
          <p:nvPr/>
        </p:nvCxnSpPr>
        <p:spPr>
          <a:xfrm flipV="1">
            <a:off x="5406652" y="3758517"/>
            <a:ext cx="223286" cy="8696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164D33-4629-4839-9303-6643601E4F5A}"/>
              </a:ext>
            </a:extLst>
          </p:cNvPr>
          <p:cNvCxnSpPr>
            <a:cxnSpLocks/>
          </p:cNvCxnSpPr>
          <p:nvPr/>
        </p:nvCxnSpPr>
        <p:spPr>
          <a:xfrm>
            <a:off x="3490174" y="4546354"/>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5E17D9C-D037-4A4A-B527-6994F090F90D}"/>
              </a:ext>
            </a:extLst>
          </p:cNvPr>
          <p:cNvSpPr/>
          <p:nvPr/>
        </p:nvSpPr>
        <p:spPr>
          <a:xfrm>
            <a:off x="3913946" y="4434924"/>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a:extLst>
              <a:ext uri="{FF2B5EF4-FFF2-40B4-BE49-F238E27FC236}">
                <a16:creationId xmlns:a16="http://schemas.microsoft.com/office/drawing/2014/main" id="{B2EABE4E-F50F-401C-BF67-7CA3E454B79A}"/>
              </a:ext>
            </a:extLst>
          </p:cNvPr>
          <p:cNvSpPr/>
          <p:nvPr/>
        </p:nvSpPr>
        <p:spPr>
          <a:xfrm>
            <a:off x="3913946" y="4434266"/>
            <a:ext cx="394237" cy="30234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00C447DD-6836-4701-962D-850716ACB895}"/>
              </a:ext>
            </a:extLst>
          </p:cNvPr>
          <p:cNvSpPr/>
          <p:nvPr/>
        </p:nvSpPr>
        <p:spPr>
          <a:xfrm>
            <a:off x="3944595" y="3734392"/>
            <a:ext cx="394237" cy="30234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A2C9AC65-4B7B-4D73-BE53-7F0D673D94C3}"/>
              </a:ext>
            </a:extLst>
          </p:cNvPr>
          <p:cNvCxnSpPr>
            <a:cxnSpLocks/>
          </p:cNvCxnSpPr>
          <p:nvPr/>
        </p:nvCxnSpPr>
        <p:spPr>
          <a:xfrm>
            <a:off x="3498085" y="3845481"/>
            <a:ext cx="454421"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5584F-A2A7-428E-86B4-EA612B338D69}"/>
              </a:ext>
            </a:extLst>
          </p:cNvPr>
          <p:cNvCxnSpPr>
            <a:cxnSpLocks/>
            <a:stCxn id="12" idx="6"/>
          </p:cNvCxnSpPr>
          <p:nvPr/>
        </p:nvCxnSpPr>
        <p:spPr>
          <a:xfrm>
            <a:off x="3214687" y="4160007"/>
            <a:ext cx="292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27A040F-7017-4618-9518-1AEA9E1B01E5}"/>
              </a:ext>
            </a:extLst>
          </p:cNvPr>
          <p:cNvSpPr txBox="1"/>
          <p:nvPr/>
        </p:nvSpPr>
        <p:spPr>
          <a:xfrm>
            <a:off x="4787897" y="2145436"/>
            <a:ext cx="940980" cy="338554"/>
          </a:xfrm>
          <a:prstGeom prst="rect">
            <a:avLst/>
          </a:prstGeom>
          <a:noFill/>
        </p:spPr>
        <p:txBody>
          <a:bodyPr wrap="square" rtlCol="0">
            <a:spAutoFit/>
          </a:bodyPr>
          <a:lstStyle/>
          <a:p>
            <a:r>
              <a:rPr lang="en-US" sz="1600" dirty="0"/>
              <a:t>Valve3</a:t>
            </a:r>
          </a:p>
        </p:txBody>
      </p:sp>
      <p:sp>
        <p:nvSpPr>
          <p:cNvPr id="191" name="Flowchart: Connector 190">
            <a:extLst>
              <a:ext uri="{FF2B5EF4-FFF2-40B4-BE49-F238E27FC236}">
                <a16:creationId xmlns:a16="http://schemas.microsoft.com/office/drawing/2014/main" id="{54955A79-BFD1-46CE-A85F-F8AEF7E28956}"/>
              </a:ext>
            </a:extLst>
          </p:cNvPr>
          <p:cNvSpPr/>
          <p:nvPr/>
        </p:nvSpPr>
        <p:spPr>
          <a:xfrm>
            <a:off x="2930600" y="2515929"/>
            <a:ext cx="300774" cy="294887"/>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CC0CECDE-1222-423F-BE93-F5820D981EB2}"/>
              </a:ext>
            </a:extLst>
          </p:cNvPr>
          <p:cNvSpPr/>
          <p:nvPr/>
        </p:nvSpPr>
        <p:spPr>
          <a:xfrm>
            <a:off x="5108000" y="3328471"/>
            <a:ext cx="300774" cy="30611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umming Junction 14">
            <a:extLst>
              <a:ext uri="{FF2B5EF4-FFF2-40B4-BE49-F238E27FC236}">
                <a16:creationId xmlns:a16="http://schemas.microsoft.com/office/drawing/2014/main" id="{FD25C904-9403-4BDF-87AF-DA1DEB2C5334}"/>
              </a:ext>
            </a:extLst>
          </p:cNvPr>
          <p:cNvSpPr/>
          <p:nvPr/>
        </p:nvSpPr>
        <p:spPr>
          <a:xfrm>
            <a:off x="4006148" y="4034860"/>
            <a:ext cx="271130" cy="266051"/>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DE156586-5C27-4D66-8A9E-280B9E421ADB}"/>
              </a:ext>
            </a:extLst>
          </p:cNvPr>
          <p:cNvSpPr/>
          <p:nvPr/>
        </p:nvSpPr>
        <p:spPr>
          <a:xfrm>
            <a:off x="1371600" y="5107602"/>
            <a:ext cx="1307805" cy="502388"/>
          </a:xfrm>
          <a:prstGeom prst="flowChartMagneticDisk">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umming Junction 58">
            <a:extLst>
              <a:ext uri="{FF2B5EF4-FFF2-40B4-BE49-F238E27FC236}">
                <a16:creationId xmlns:a16="http://schemas.microsoft.com/office/drawing/2014/main" id="{CC65F6FB-24A8-452B-9A75-A4C319A42406}"/>
              </a:ext>
            </a:extLst>
          </p:cNvPr>
          <p:cNvSpPr/>
          <p:nvPr/>
        </p:nvSpPr>
        <p:spPr>
          <a:xfrm>
            <a:off x="2943556" y="5236687"/>
            <a:ext cx="271130" cy="25119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BC156D3-2EF7-48C3-86E1-EE8ABDA63A34}"/>
              </a:ext>
            </a:extLst>
          </p:cNvPr>
          <p:cNvCxnSpPr>
            <a:cxnSpLocks/>
          </p:cNvCxnSpPr>
          <p:nvPr/>
        </p:nvCxnSpPr>
        <p:spPr>
          <a:xfrm>
            <a:off x="2663455" y="5365493"/>
            <a:ext cx="2801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0FA183-B8C3-4049-B98B-2168A8369098}"/>
              </a:ext>
            </a:extLst>
          </p:cNvPr>
          <p:cNvCxnSpPr>
            <a:cxnSpLocks/>
          </p:cNvCxnSpPr>
          <p:nvPr/>
        </p:nvCxnSpPr>
        <p:spPr>
          <a:xfrm>
            <a:off x="3197918" y="5371511"/>
            <a:ext cx="948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F2E5264-064F-470A-807A-CABD52684761}"/>
              </a:ext>
            </a:extLst>
          </p:cNvPr>
          <p:cNvSpPr txBox="1"/>
          <p:nvPr/>
        </p:nvSpPr>
        <p:spPr>
          <a:xfrm>
            <a:off x="1580432" y="5261196"/>
            <a:ext cx="896128" cy="369332"/>
          </a:xfrm>
          <a:prstGeom prst="rect">
            <a:avLst/>
          </a:prstGeom>
          <a:noFill/>
        </p:spPr>
        <p:txBody>
          <a:bodyPr wrap="square" rtlCol="0">
            <a:spAutoFit/>
          </a:bodyPr>
          <a:lstStyle/>
          <a:p>
            <a:r>
              <a:rPr lang="en-US" dirty="0"/>
              <a:t>Tank7</a:t>
            </a:r>
          </a:p>
        </p:txBody>
      </p:sp>
      <p:sp>
        <p:nvSpPr>
          <p:cNvPr id="10" name="Speech Bubble: Rectangle with Corners Rounded 9">
            <a:extLst>
              <a:ext uri="{FF2B5EF4-FFF2-40B4-BE49-F238E27FC236}">
                <a16:creationId xmlns:a16="http://schemas.microsoft.com/office/drawing/2014/main" id="{1CF3FFE2-A797-4435-9485-ED471EE556C1}"/>
              </a:ext>
            </a:extLst>
          </p:cNvPr>
          <p:cNvSpPr/>
          <p:nvPr/>
        </p:nvSpPr>
        <p:spPr bwMode="auto">
          <a:xfrm>
            <a:off x="126604" y="3001781"/>
            <a:ext cx="2370383" cy="778263"/>
          </a:xfrm>
          <a:prstGeom prst="wedgeRoundRectCallout">
            <a:avLst>
              <a:gd name="adj1" fmla="val 109783"/>
              <a:gd name="adj2" fmla="val 91902"/>
              <a:gd name="adj3" fmla="val 16667"/>
            </a:avLst>
          </a:prstGeom>
          <a:solidFill>
            <a:srgbClr val="7030A0">
              <a:alpha val="28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t>Existing code does not handle that case.</a:t>
            </a:r>
          </a:p>
        </p:txBody>
      </p:sp>
    </p:spTree>
    <p:extLst>
      <p:ext uri="{BB962C8B-B14F-4D97-AF65-F5344CB8AC3E}">
        <p14:creationId xmlns:p14="http://schemas.microsoft.com/office/powerpoint/2010/main" val="1308074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388-A485-44B9-A328-EB5DC62DC8C9}"/>
              </a:ext>
            </a:extLst>
          </p:cNvPr>
          <p:cNvSpPr>
            <a:spLocks noGrp="1"/>
          </p:cNvSpPr>
          <p:nvPr>
            <p:ph type="title"/>
          </p:nvPr>
        </p:nvSpPr>
        <p:spPr/>
        <p:txBody>
          <a:bodyPr/>
          <a:lstStyle/>
          <a:p>
            <a:r>
              <a:rPr lang="en-US" dirty="0"/>
              <a:t>Abstractions</a:t>
            </a:r>
          </a:p>
        </p:txBody>
      </p:sp>
      <p:sp>
        <p:nvSpPr>
          <p:cNvPr id="3" name="Title 1">
            <a:extLst>
              <a:ext uri="{FF2B5EF4-FFF2-40B4-BE49-F238E27FC236}">
                <a16:creationId xmlns:a16="http://schemas.microsoft.com/office/drawing/2014/main" id="{95273CE6-7920-43AB-8828-68BEE6A159B5}"/>
              </a:ext>
            </a:extLst>
          </p:cNvPr>
          <p:cNvSpPr txBox="1">
            <a:spLocks/>
          </p:cNvSpPr>
          <p:nvPr/>
        </p:nvSpPr>
        <p:spPr>
          <a:xfrm>
            <a:off x="457200" y="1249114"/>
            <a:ext cx="7886700" cy="113589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latin typeface="+mn-lt"/>
              </a:rPr>
              <a:t>What are we interested in? – connectivity!</a:t>
            </a:r>
          </a:p>
          <a:p>
            <a:r>
              <a:rPr lang="en-US" sz="2100" dirty="0">
                <a:latin typeface="+mn-lt"/>
              </a:rPr>
              <a:t>Does that mean we must model the tee-connections?</a:t>
            </a:r>
          </a:p>
          <a:p>
            <a:r>
              <a:rPr lang="en-US" sz="2100" dirty="0">
                <a:latin typeface="+mn-lt"/>
              </a:rPr>
              <a:t>Do we care about pipes? – or just their connections?</a:t>
            </a:r>
          </a:p>
        </p:txBody>
      </p:sp>
      <p:grpSp>
        <p:nvGrpSpPr>
          <p:cNvPr id="4" name="Group 3">
            <a:extLst>
              <a:ext uri="{FF2B5EF4-FFF2-40B4-BE49-F238E27FC236}">
                <a16:creationId xmlns:a16="http://schemas.microsoft.com/office/drawing/2014/main" id="{C746D7BA-6ED0-4E2F-A06C-C2953F64EBBF}"/>
              </a:ext>
            </a:extLst>
          </p:cNvPr>
          <p:cNvGrpSpPr/>
          <p:nvPr/>
        </p:nvGrpSpPr>
        <p:grpSpPr>
          <a:xfrm>
            <a:off x="857053" y="3429001"/>
            <a:ext cx="3290405" cy="2071862"/>
            <a:chOff x="1807533" y="2058162"/>
            <a:chExt cx="7400262" cy="4295779"/>
          </a:xfrm>
        </p:grpSpPr>
        <p:sp>
          <p:nvSpPr>
            <p:cNvPr id="5" name="Flowchart: Magnetic Disk 4">
              <a:extLst>
                <a:ext uri="{FF2B5EF4-FFF2-40B4-BE49-F238E27FC236}">
                  <a16:creationId xmlns:a16="http://schemas.microsoft.com/office/drawing/2014/main" id="{67E75EB0-6D84-4D22-A9AB-E8F48E5D4B64}"/>
                </a:ext>
              </a:extLst>
            </p:cNvPr>
            <p:cNvSpPr/>
            <p:nvPr/>
          </p:nvSpPr>
          <p:spPr>
            <a:xfrm>
              <a:off x="1818662" y="2058162"/>
              <a:ext cx="1701209" cy="6698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0B21C74-69DD-450E-964D-420B814D675A}"/>
                </a:ext>
              </a:extLst>
            </p:cNvPr>
            <p:cNvSpPr/>
            <p:nvPr/>
          </p:nvSpPr>
          <p:spPr>
            <a:xfrm>
              <a:off x="1807533" y="4068751"/>
              <a:ext cx="1743740" cy="669851"/>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50903A43-519E-468E-84A3-53A2CE7EB835}"/>
                </a:ext>
              </a:extLst>
            </p:cNvPr>
            <p:cNvSpPr/>
            <p:nvPr/>
          </p:nvSpPr>
          <p:spPr>
            <a:xfrm>
              <a:off x="7506586" y="2058162"/>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A2D77A37-4E29-48DC-B8BD-FD590FA2D095}"/>
                </a:ext>
              </a:extLst>
            </p:cNvPr>
            <p:cNvSpPr/>
            <p:nvPr/>
          </p:nvSpPr>
          <p:spPr>
            <a:xfrm>
              <a:off x="7506586" y="3365969"/>
              <a:ext cx="1701209" cy="669851"/>
            </a:xfrm>
            <a:prstGeom prst="flowChartMagneticDisk">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2108C266-A99A-4D7B-A3B5-0FADB1E3EA14}"/>
                </a:ext>
              </a:extLst>
            </p:cNvPr>
            <p:cNvSpPr/>
            <p:nvPr/>
          </p:nvSpPr>
          <p:spPr>
            <a:xfrm>
              <a:off x="7506583" y="4557703"/>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umming Junction 9">
              <a:extLst>
                <a:ext uri="{FF2B5EF4-FFF2-40B4-BE49-F238E27FC236}">
                  <a16:creationId xmlns:a16="http://schemas.microsoft.com/office/drawing/2014/main" id="{B35A9735-E243-4CEE-B16B-CEFD66A99E25}"/>
                </a:ext>
              </a:extLst>
            </p:cNvPr>
            <p:cNvSpPr/>
            <p:nvPr/>
          </p:nvSpPr>
          <p:spPr>
            <a:xfrm>
              <a:off x="3924742" y="4226308"/>
              <a:ext cx="361507" cy="354735"/>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0561DD6D-1275-4EC3-9D52-FE845F35A282}"/>
                </a:ext>
              </a:extLst>
            </p:cNvPr>
            <p:cNvSpPr/>
            <p:nvPr/>
          </p:nvSpPr>
          <p:spPr>
            <a:xfrm>
              <a:off x="6783573" y="2225624"/>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Summing Junction 11">
              <a:extLst>
                <a:ext uri="{FF2B5EF4-FFF2-40B4-BE49-F238E27FC236}">
                  <a16:creationId xmlns:a16="http://schemas.microsoft.com/office/drawing/2014/main" id="{BA527FF6-EC13-404C-9BE5-075D183235E0}"/>
                </a:ext>
              </a:extLst>
            </p:cNvPr>
            <p:cNvSpPr/>
            <p:nvPr/>
          </p:nvSpPr>
          <p:spPr>
            <a:xfrm>
              <a:off x="6791545" y="473860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D48B8C9-EC2E-4B20-8B70-4815BCB24515}"/>
                </a:ext>
              </a:extLst>
            </p:cNvPr>
            <p:cNvCxnSpPr>
              <a:cxnSpLocks/>
              <a:stCxn id="11" idx="2"/>
            </p:cNvCxnSpPr>
            <p:nvPr/>
          </p:nvCxnSpPr>
          <p:spPr>
            <a:xfrm>
              <a:off x="6783573" y="23930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A2575-D30F-4562-96DB-BFB7FE0FC3A8}"/>
                </a:ext>
              </a:extLst>
            </p:cNvPr>
            <p:cNvCxnSpPr>
              <a:cxnSpLocks/>
              <a:endCxn id="11" idx="2"/>
            </p:cNvCxnSpPr>
            <p:nvPr/>
          </p:nvCxnSpPr>
          <p:spPr>
            <a:xfrm>
              <a:off x="5528930" y="2393087"/>
              <a:ext cx="12546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689167-A20F-4FE3-BBF0-F1E3B5DCB9E0}"/>
                </a:ext>
              </a:extLst>
            </p:cNvPr>
            <p:cNvCxnSpPr>
              <a:stCxn id="11" idx="6"/>
            </p:cNvCxnSpPr>
            <p:nvPr/>
          </p:nvCxnSpPr>
          <p:spPr>
            <a:xfrm>
              <a:off x="7145080" y="2393087"/>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94950D-F11F-4AE8-A867-523E8012807D}"/>
                </a:ext>
              </a:extLst>
            </p:cNvPr>
            <p:cNvCxnSpPr>
              <a:cxnSpLocks/>
              <a:stCxn id="5" idx="4"/>
            </p:cNvCxnSpPr>
            <p:nvPr/>
          </p:nvCxnSpPr>
          <p:spPr>
            <a:xfrm flipV="1">
              <a:off x="3519871" y="2393086"/>
              <a:ext cx="373467" cy="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A9F18-AAF1-4FE4-B2F6-AB72A1919465}"/>
                </a:ext>
              </a:extLst>
            </p:cNvPr>
            <p:cNvCxnSpPr>
              <a:cxnSpLocks/>
              <a:endCxn id="10" idx="2"/>
            </p:cNvCxnSpPr>
            <p:nvPr/>
          </p:nvCxnSpPr>
          <p:spPr>
            <a:xfrm>
              <a:off x="3551273" y="4403676"/>
              <a:ext cx="373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423877-8347-42E0-8638-5924261E9FFF}"/>
                </a:ext>
              </a:extLst>
            </p:cNvPr>
            <p:cNvCxnSpPr/>
            <p:nvPr/>
          </p:nvCxnSpPr>
          <p:spPr>
            <a:xfrm>
              <a:off x="7145077" y="490606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29239F-F014-4668-B41A-C390A440B546}"/>
                </a:ext>
              </a:extLst>
            </p:cNvPr>
            <p:cNvCxnSpPr>
              <a:cxnSpLocks/>
            </p:cNvCxnSpPr>
            <p:nvPr/>
          </p:nvCxnSpPr>
          <p:spPr>
            <a:xfrm>
              <a:off x="7208868" y="3523176"/>
              <a:ext cx="297715" cy="7508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DF598F-D89B-4E3F-885F-9EA4F1D6A737}"/>
                </a:ext>
              </a:extLst>
            </p:cNvPr>
            <p:cNvCxnSpPr>
              <a:cxnSpLocks/>
              <a:endCxn id="12" idx="2"/>
            </p:cNvCxnSpPr>
            <p:nvPr/>
          </p:nvCxnSpPr>
          <p:spPr>
            <a:xfrm>
              <a:off x="5744243" y="4906065"/>
              <a:ext cx="10473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CAE5D-6324-4E0B-B54E-1AFA02A078C0}"/>
                </a:ext>
              </a:extLst>
            </p:cNvPr>
            <p:cNvCxnSpPr>
              <a:cxnSpLocks/>
            </p:cNvCxnSpPr>
            <p:nvPr/>
          </p:nvCxnSpPr>
          <p:spPr>
            <a:xfrm flipH="1">
              <a:off x="5528932" y="3716841"/>
              <a:ext cx="1" cy="60605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AA581345-6A59-486A-ACC8-77F2AD84CB3A}"/>
                </a:ext>
              </a:extLst>
            </p:cNvPr>
            <p:cNvSpPr/>
            <p:nvPr/>
          </p:nvSpPr>
          <p:spPr>
            <a:xfrm>
              <a:off x="7506583" y="5684090"/>
              <a:ext cx="1701209" cy="669851"/>
            </a:xfrm>
            <a:prstGeom prst="flowChartMagneticDisk">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EB570AD-1BF6-4557-9B98-7404208F18C7}"/>
                </a:ext>
              </a:extLst>
            </p:cNvPr>
            <p:cNvCxnSpPr>
              <a:cxnSpLocks/>
            </p:cNvCxnSpPr>
            <p:nvPr/>
          </p:nvCxnSpPr>
          <p:spPr>
            <a:xfrm>
              <a:off x="5494375" y="6019015"/>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Summing Junction 23">
              <a:extLst>
                <a:ext uri="{FF2B5EF4-FFF2-40B4-BE49-F238E27FC236}">
                  <a16:creationId xmlns:a16="http://schemas.microsoft.com/office/drawing/2014/main" id="{0B117F70-360A-4730-987B-4A5A59A44719}"/>
                </a:ext>
              </a:extLst>
            </p:cNvPr>
            <p:cNvSpPr/>
            <p:nvPr/>
          </p:nvSpPr>
          <p:spPr>
            <a:xfrm>
              <a:off x="6852680" y="5851552"/>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61CB2C5-B2BD-4B64-A2FE-3C33D3624E66}"/>
                </a:ext>
              </a:extLst>
            </p:cNvPr>
            <p:cNvCxnSpPr/>
            <p:nvPr/>
          </p:nvCxnSpPr>
          <p:spPr>
            <a:xfrm>
              <a:off x="7145077" y="6019015"/>
              <a:ext cx="3615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B9E774-9303-40B6-98C6-2C5A37F73FF9}"/>
                </a:ext>
              </a:extLst>
            </p:cNvPr>
            <p:cNvCxnSpPr>
              <a:cxnSpLocks/>
            </p:cNvCxnSpPr>
            <p:nvPr/>
          </p:nvCxnSpPr>
          <p:spPr>
            <a:xfrm flipV="1">
              <a:off x="5522285" y="4322897"/>
              <a:ext cx="6644" cy="1707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7B38B4-686A-4EBF-A05C-9437AEFC379B}"/>
                </a:ext>
              </a:extLst>
            </p:cNvPr>
            <p:cNvCxnSpPr>
              <a:cxnSpLocks/>
            </p:cNvCxnSpPr>
            <p:nvPr/>
          </p:nvCxnSpPr>
          <p:spPr>
            <a:xfrm>
              <a:off x="4286249" y="2393087"/>
              <a:ext cx="128653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8D9DC8-5B54-4901-A082-92DA6FA079D5}"/>
                </a:ext>
              </a:extLst>
            </p:cNvPr>
            <p:cNvCxnSpPr>
              <a:cxnSpLocks/>
            </p:cNvCxnSpPr>
            <p:nvPr/>
          </p:nvCxnSpPr>
          <p:spPr>
            <a:xfrm>
              <a:off x="5528929" y="2393087"/>
              <a:ext cx="0" cy="132375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02A077-3447-4335-96A2-232BD0A4C86C}"/>
                </a:ext>
              </a:extLst>
            </p:cNvPr>
            <p:cNvCxnSpPr>
              <a:cxnSpLocks/>
            </p:cNvCxnSpPr>
            <p:nvPr/>
          </p:nvCxnSpPr>
          <p:spPr>
            <a:xfrm>
              <a:off x="5494375" y="3512166"/>
              <a:ext cx="13583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167E25-DA81-4FA4-82B2-67B34121594D}"/>
                </a:ext>
              </a:extLst>
            </p:cNvPr>
            <p:cNvCxnSpPr>
              <a:cxnSpLocks/>
            </p:cNvCxnSpPr>
            <p:nvPr/>
          </p:nvCxnSpPr>
          <p:spPr>
            <a:xfrm flipV="1">
              <a:off x="4675923" y="4003652"/>
              <a:ext cx="13748" cy="915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EFDB9E-96AC-44CC-9BF4-8DEB7E6024C8}"/>
                </a:ext>
              </a:extLst>
            </p:cNvPr>
            <p:cNvCxnSpPr>
              <a:cxnSpLocks/>
              <a:endCxn id="32" idx="2"/>
            </p:cNvCxnSpPr>
            <p:nvPr/>
          </p:nvCxnSpPr>
          <p:spPr>
            <a:xfrm>
              <a:off x="5798401" y="4003652"/>
              <a:ext cx="10542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Flowchart: Summing Junction 31">
              <a:extLst>
                <a:ext uri="{FF2B5EF4-FFF2-40B4-BE49-F238E27FC236}">
                  <a16:creationId xmlns:a16="http://schemas.microsoft.com/office/drawing/2014/main" id="{7362A869-6530-4AF4-B7FF-E523E006EF34}"/>
                </a:ext>
              </a:extLst>
            </p:cNvPr>
            <p:cNvSpPr/>
            <p:nvPr/>
          </p:nvSpPr>
          <p:spPr>
            <a:xfrm>
              <a:off x="6852680" y="3836189"/>
              <a:ext cx="361507" cy="334926"/>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10677E-D4EA-488B-9DE2-39E0F9FC993E}"/>
                </a:ext>
              </a:extLst>
            </p:cNvPr>
            <p:cNvCxnSpPr>
              <a:cxnSpLocks/>
            </p:cNvCxnSpPr>
            <p:nvPr/>
          </p:nvCxnSpPr>
          <p:spPr>
            <a:xfrm flipV="1">
              <a:off x="7208868" y="3868355"/>
              <a:ext cx="297715" cy="1159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D2B1-7CCE-4083-BE74-22C499D18F77}"/>
                </a:ext>
              </a:extLst>
            </p:cNvPr>
            <p:cNvCxnSpPr>
              <a:cxnSpLocks/>
            </p:cNvCxnSpPr>
            <p:nvPr/>
          </p:nvCxnSpPr>
          <p:spPr>
            <a:xfrm>
              <a:off x="4653565" y="4918805"/>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4B39732-0800-4A60-BB57-A51079E0A4F8}"/>
                </a:ext>
              </a:extLst>
            </p:cNvPr>
            <p:cNvSpPr/>
            <p:nvPr/>
          </p:nvSpPr>
          <p:spPr>
            <a:xfrm>
              <a:off x="5218594" y="4770231"/>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5B8783F-1224-4761-8413-A3412421EF05}"/>
                </a:ext>
              </a:extLst>
            </p:cNvPr>
            <p:cNvSpPr/>
            <p:nvPr/>
          </p:nvSpPr>
          <p:spPr>
            <a:xfrm>
              <a:off x="5218594" y="4769354"/>
              <a:ext cx="525649" cy="403121"/>
            </a:xfrm>
            <a:prstGeom prst="arc">
              <a:avLst>
                <a:gd name="adj1" fmla="val 11456346"/>
                <a:gd name="adj2" fmla="val 21048494"/>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6EB35DFE-B36C-4A67-A22E-94EB6C13CE7D}"/>
                </a:ext>
              </a:extLst>
            </p:cNvPr>
            <p:cNvSpPr/>
            <p:nvPr/>
          </p:nvSpPr>
          <p:spPr>
            <a:xfrm>
              <a:off x="5259460" y="3836189"/>
              <a:ext cx="525649" cy="403121"/>
            </a:xfrm>
            <a:prstGeom prst="arc">
              <a:avLst>
                <a:gd name="adj1" fmla="val 11456346"/>
                <a:gd name="adj2" fmla="val 2156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1297F3C-4094-47B1-8D51-A59AB1D795DC}"/>
                </a:ext>
              </a:extLst>
            </p:cNvPr>
            <p:cNvCxnSpPr>
              <a:cxnSpLocks/>
            </p:cNvCxnSpPr>
            <p:nvPr/>
          </p:nvCxnSpPr>
          <p:spPr>
            <a:xfrm>
              <a:off x="4664113" y="3984307"/>
              <a:ext cx="605895"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7383FA-769B-473A-B3F5-9BBFC1BC4A3B}"/>
                </a:ext>
              </a:extLst>
            </p:cNvPr>
            <p:cNvCxnSpPr>
              <a:cxnSpLocks/>
              <a:stCxn id="10" idx="6"/>
            </p:cNvCxnSpPr>
            <p:nvPr/>
          </p:nvCxnSpPr>
          <p:spPr>
            <a:xfrm>
              <a:off x="4286249" y="4403676"/>
              <a:ext cx="3896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0A4EA1A-9EA4-42E0-B29D-4035631489F1}"/>
                </a:ext>
              </a:extLst>
            </p:cNvPr>
            <p:cNvSpPr/>
            <p:nvPr/>
          </p:nvSpPr>
          <p:spPr>
            <a:xfrm>
              <a:off x="3907466" y="2211572"/>
              <a:ext cx="401032" cy="39318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0F2DC563-AAF3-4802-A6C2-98F9633DD188}"/>
                </a:ext>
              </a:extLst>
            </p:cNvPr>
            <p:cNvSpPr/>
            <p:nvPr/>
          </p:nvSpPr>
          <p:spPr>
            <a:xfrm>
              <a:off x="6810667" y="3294960"/>
              <a:ext cx="401032" cy="40815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86E3EE35-DEE2-44A0-A821-12EBA01E1FA5}"/>
              </a:ext>
            </a:extLst>
          </p:cNvPr>
          <p:cNvSpPr txBox="1">
            <a:spLocks/>
          </p:cNvSpPr>
          <p:nvPr/>
        </p:nvSpPr>
        <p:spPr>
          <a:xfrm>
            <a:off x="4347800" y="3488949"/>
            <a:ext cx="4626492" cy="18195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Can we capture this connectivity at the class model level?</a:t>
            </a:r>
          </a:p>
          <a:p>
            <a:endParaRPr lang="en-US" sz="2400" dirty="0">
              <a:latin typeface="+mn-lt"/>
            </a:endParaRPr>
          </a:p>
          <a:p>
            <a:r>
              <a:rPr lang="en-US" sz="2400" dirty="0">
                <a:latin typeface="+mn-lt"/>
              </a:rPr>
              <a:t>If so, the routing logic can be independent of configuration.</a:t>
            </a:r>
          </a:p>
        </p:txBody>
      </p:sp>
      <p:sp>
        <p:nvSpPr>
          <p:cNvPr id="43" name="Flowchart: Connector 42">
            <a:extLst>
              <a:ext uri="{FF2B5EF4-FFF2-40B4-BE49-F238E27FC236}">
                <a16:creationId xmlns:a16="http://schemas.microsoft.com/office/drawing/2014/main" id="{45CBA169-354A-426E-941E-16FA722A2D2F}"/>
              </a:ext>
            </a:extLst>
          </p:cNvPr>
          <p:cNvSpPr/>
          <p:nvPr/>
        </p:nvSpPr>
        <p:spPr>
          <a:xfrm flipH="1">
            <a:off x="2419220" y="3475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5DF0F66-8F8E-4181-B8F1-2EA519BD3A28}"/>
              </a:ext>
            </a:extLst>
          </p:cNvPr>
          <p:cNvSpPr/>
          <p:nvPr/>
        </p:nvSpPr>
        <p:spPr>
          <a:xfrm flipH="1">
            <a:off x="2398829" y="4013179"/>
            <a:ext cx="244583" cy="22628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68797B3-8B3D-44EA-B2E0-13EAF834DBE6}"/>
              </a:ext>
            </a:extLst>
          </p:cNvPr>
          <p:cNvSpPr txBox="1"/>
          <p:nvPr/>
        </p:nvSpPr>
        <p:spPr>
          <a:xfrm>
            <a:off x="1381594" y="3910905"/>
            <a:ext cx="556627" cy="369332"/>
          </a:xfrm>
          <a:prstGeom prst="rect">
            <a:avLst/>
          </a:prstGeom>
          <a:noFill/>
        </p:spPr>
        <p:txBody>
          <a:bodyPr wrap="none" rtlCol="0">
            <a:spAutoFit/>
          </a:bodyPr>
          <a:lstStyle/>
          <a:p>
            <a:r>
              <a:rPr lang="en-US" dirty="0"/>
              <a:t>Tee</a:t>
            </a:r>
          </a:p>
        </p:txBody>
      </p:sp>
      <p:cxnSp>
        <p:nvCxnSpPr>
          <p:cNvPr id="48" name="Straight Arrow Connector 47">
            <a:extLst>
              <a:ext uri="{FF2B5EF4-FFF2-40B4-BE49-F238E27FC236}">
                <a16:creationId xmlns:a16="http://schemas.microsoft.com/office/drawing/2014/main" id="{FCC8E508-058D-4910-AE4D-2588D5829914}"/>
              </a:ext>
            </a:extLst>
          </p:cNvPr>
          <p:cNvCxnSpPr>
            <a:endCxn id="43" idx="5"/>
          </p:cNvCxnSpPr>
          <p:nvPr/>
        </p:nvCxnSpPr>
        <p:spPr>
          <a:xfrm flipV="1">
            <a:off x="1859504" y="3668324"/>
            <a:ext cx="595535" cy="34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A56C68-A85B-40E5-8925-B7A03DB21BFC}"/>
              </a:ext>
            </a:extLst>
          </p:cNvPr>
          <p:cNvCxnSpPr>
            <a:cxnSpLocks/>
            <a:endCxn id="45" idx="6"/>
          </p:cNvCxnSpPr>
          <p:nvPr/>
        </p:nvCxnSpPr>
        <p:spPr>
          <a:xfrm>
            <a:off x="1859504" y="4022509"/>
            <a:ext cx="539326" cy="10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06964"/>
      </p:ext>
    </p:extLst>
  </p:cSld>
  <p:clrMapOvr>
    <a:masterClrMapping/>
  </p:clrMapOvr>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64821</TotalTime>
  <Pages>3</Pages>
  <Words>10250</Words>
  <Application>Microsoft Office PowerPoint</Application>
  <PresentationFormat>On-screen Show (4:3)</PresentationFormat>
  <Paragraphs>2710</Paragraphs>
  <Slides>221</Slides>
  <Notes>64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40" baseType="lpstr">
      <vt:lpstr>Arial</vt:lpstr>
      <vt:lpstr>Arial Unicode MS</vt:lpstr>
      <vt:lpstr>Book Antiqua</vt:lpstr>
      <vt:lpstr>Cambria</vt:lpstr>
      <vt:lpstr>Comic Sans MS</vt:lpstr>
      <vt:lpstr>Courier New</vt:lpstr>
      <vt:lpstr>Eurostile-Demi</vt:lpstr>
      <vt:lpstr>Georgia</vt:lpstr>
      <vt:lpstr>Helvetica</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Functional Specification?</vt:lpstr>
      <vt:lpstr>Functional Specification</vt:lpstr>
      <vt:lpstr>Relationship to Use Cases</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Abstraction Blitz</vt:lpstr>
      <vt:lpstr>Finding Classes</vt:lpstr>
      <vt:lpstr>Tangible Classes</vt:lpstr>
      <vt:lpstr>Roles as Classes</vt:lpstr>
      <vt:lpstr>Incident Classes</vt:lpstr>
      <vt:lpstr>Interaction Classes</vt:lpstr>
      <vt:lpstr>Specification Classes</vt:lpstr>
      <vt:lpstr>Finding Classes</vt:lpstr>
      <vt:lpstr>Finding Classes</vt:lpstr>
      <vt:lpstr>Abstraction Blitz - Process</vt:lpstr>
      <vt:lpstr>Abstraction Blitz - Process</vt:lpstr>
      <vt:lpstr>Workshop</vt:lpstr>
      <vt:lpstr>Class Descriptions</vt:lpstr>
      <vt:lpstr>Class Descriptions</vt:lpstr>
      <vt:lpstr>Class Descriptions</vt:lpstr>
      <vt:lpstr>Class Names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Data Types</vt:lpstr>
      <vt:lpstr>Workshop</vt:lpstr>
      <vt:lpstr>Attribute Descriptions</vt:lpstr>
      <vt:lpstr>Examples</vt:lpstr>
      <vt:lpstr>Examples</vt:lpstr>
      <vt:lpstr>Attribute Description Guidelines</vt:lpstr>
      <vt:lpstr>Testing Attributes</vt:lpstr>
      <vt:lpstr>Applies-to-All-Instances Test</vt:lpstr>
      <vt:lpstr>Valid-Value Test</vt:lpstr>
      <vt:lpstr>Multiple-Value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Associations - Summary</vt:lpstr>
      <vt:lpstr>Association Descriptions</vt:lpstr>
      <vt:lpstr>Multiplicity Test</vt:lpstr>
      <vt:lpstr>Conditionality Test</vt:lpstr>
      <vt:lpstr>Time Scope</vt:lpstr>
      <vt:lpstr>Preexisting Instances</vt:lpstr>
      <vt:lpstr>Workshop</vt:lpstr>
      <vt:lpstr>Association Classes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Requirement:  Move fluid from one tank to another</vt:lpstr>
      <vt:lpstr>Obvious Classes: Tank, Pipe, Valve</vt:lpstr>
      <vt:lpstr>We could capture the configuration in code…</vt:lpstr>
      <vt:lpstr>Design change: a valve not connected to any tank!</vt:lpstr>
      <vt:lpstr>Abstractions</vt:lpstr>
      <vt:lpstr>Class Model for Tanks and Valves</vt:lpstr>
      <vt:lpstr>Connect Two Tanks…</vt:lpstr>
      <vt:lpstr>Resilient to Change</vt:lpstr>
      <vt:lpstr>Adding Valve 8 by creating, relating instances</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Parameters</vt:lpstr>
      <vt:lpstr>Anti-Pattern</vt:lpstr>
      <vt:lpstr>Garage Door State Model</vt:lpstr>
      <vt:lpstr>State Models</vt:lpstr>
      <vt:lpstr>Workshop</vt:lpstr>
      <vt:lpstr>Checking for Completeness</vt:lpstr>
      <vt:lpstr>Interpreting a State-Event Matrix</vt:lpstr>
      <vt:lpstr>Fill in the State-Event Matrix</vt:lpstr>
      <vt:lpstr>Those “Can’t Happen”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397</cp:revision>
  <cp:lastPrinted>2014-08-31T15:12:27Z</cp:lastPrinted>
  <dcterms:created xsi:type="dcterms:W3CDTF">2014-05-05T05:30:08Z</dcterms:created>
  <dcterms:modified xsi:type="dcterms:W3CDTF">2020-11-13T22:01:16Z</dcterms:modified>
</cp:coreProperties>
</file>